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23"/>
  </p:notesMasterIdLst>
  <p:sldIdLst>
    <p:sldId id="285" r:id="rId2"/>
    <p:sldId id="28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69468-0035-4204-ADDB-0633B3716EB0}" type="doc">
      <dgm:prSet loTypeId="urn:microsoft.com/office/officeart/2005/8/layout/hierarchy6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34E88BF-94C6-46A3-8702-FDD28F14BC69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Customer specification</a:t>
          </a:r>
          <a:endParaRPr lang="en-US" dirty="0">
            <a:latin typeface="+mj-lt"/>
          </a:endParaRPr>
        </a:p>
      </dgm:t>
    </dgm:pt>
    <dgm:pt modelId="{B0FF6D5C-8D94-4BB0-A112-86B06782929D}" type="parTrans" cxnId="{8C98ED0C-3A3C-46D9-8801-B02D9BBA4DA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3873B94-AC20-4D64-9F19-2A0E2636539F}" type="sibTrans" cxnId="{8C98ED0C-3A3C-46D9-8801-B02D9BBA4DA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95BCC10-0089-437B-A510-749EA350E13D}">
      <dgm:prSet/>
      <dgm:spPr/>
      <dgm:t>
        <a:bodyPr/>
        <a:lstStyle/>
        <a:p>
          <a:r>
            <a:rPr lang="en-US" i="1" dirty="0" smtClean="0">
              <a:latin typeface="+mj-lt"/>
            </a:rPr>
            <a:t>‘OK for customer’</a:t>
          </a:r>
          <a:endParaRPr lang="en-US" i="1" dirty="0">
            <a:latin typeface="+mj-lt"/>
          </a:endParaRPr>
        </a:p>
      </dgm:t>
    </dgm:pt>
    <dgm:pt modelId="{673CEA50-5862-48ED-AD8D-561F7F20B9FF}" type="parTrans" cxnId="{73935E9C-2CB9-4AA5-A219-ABAA65A6BD7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D61C855-CF44-4097-BB1F-AF4F32434566}" type="sibTrans" cxnId="{73935E9C-2CB9-4AA5-A219-ABAA65A6BD7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92D94FA-DACD-4355-B8A3-51B0CA5EE907}">
      <dgm:prSet/>
      <dgm:spPr/>
      <dgm:t>
        <a:bodyPr/>
        <a:lstStyle/>
        <a:p>
          <a:r>
            <a:rPr lang="en-US" dirty="0" smtClean="0">
              <a:latin typeface="+mj-lt"/>
            </a:rPr>
            <a:t>Internal specification</a:t>
          </a:r>
          <a:endParaRPr lang="en-US" dirty="0">
            <a:latin typeface="+mj-lt"/>
          </a:endParaRPr>
        </a:p>
      </dgm:t>
    </dgm:pt>
    <dgm:pt modelId="{1F6CCA5D-1B20-4FB1-A0AA-BC653BB6D766}" type="parTrans" cxnId="{3F7550FF-340B-461E-BB50-C5E8DB614E7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1222237-A8C9-4821-9C19-E1120A98C079}" type="sibTrans" cxnId="{3F7550FF-340B-461E-BB50-C5E8DB614E7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5DA3818-E846-4252-83D6-9D070388CC63}" type="pres">
      <dgm:prSet presAssocID="{D1169468-0035-4204-ADDB-0633B3716EB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EE0A3C-CD5F-4B90-96B2-129D96E4F4EA}" type="pres">
      <dgm:prSet presAssocID="{D1169468-0035-4204-ADDB-0633B3716EB0}" presName="hierFlow" presStyleCnt="0"/>
      <dgm:spPr/>
      <dgm:t>
        <a:bodyPr/>
        <a:lstStyle/>
        <a:p>
          <a:endParaRPr lang="en-US"/>
        </a:p>
      </dgm:t>
    </dgm:pt>
    <dgm:pt modelId="{39EFA63B-E8CE-44AD-9ED2-5F99AE8918B1}" type="pres">
      <dgm:prSet presAssocID="{D1169468-0035-4204-ADDB-0633B3716EB0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483406B-48CC-4DFC-AF7C-4318D205B313}" type="pres">
      <dgm:prSet presAssocID="{795BCC10-0089-437B-A510-749EA350E13D}" presName="Name14" presStyleCnt="0"/>
      <dgm:spPr/>
      <dgm:t>
        <a:bodyPr/>
        <a:lstStyle/>
        <a:p>
          <a:endParaRPr lang="en-US"/>
        </a:p>
      </dgm:t>
    </dgm:pt>
    <dgm:pt modelId="{EF58B501-E3C3-4DA4-9AAE-5A8E81FE4CB1}" type="pres">
      <dgm:prSet presAssocID="{795BCC10-0089-437B-A510-749EA350E13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D58E2D-CBA9-417C-8A69-B489929A5E0D}" type="pres">
      <dgm:prSet presAssocID="{795BCC10-0089-437B-A510-749EA350E13D}" presName="hierChild2" presStyleCnt="0"/>
      <dgm:spPr/>
      <dgm:t>
        <a:bodyPr/>
        <a:lstStyle/>
        <a:p>
          <a:endParaRPr lang="en-US"/>
        </a:p>
      </dgm:t>
    </dgm:pt>
    <dgm:pt modelId="{650B6720-9624-4A4A-9EFA-584746C639F3}" type="pres">
      <dgm:prSet presAssocID="{B0FF6D5C-8D94-4BB0-A112-86B06782929D}" presName="Name19" presStyleLbl="parChTrans1D2" presStyleIdx="0" presStyleCnt="1"/>
      <dgm:spPr/>
      <dgm:t>
        <a:bodyPr/>
        <a:lstStyle/>
        <a:p>
          <a:endParaRPr lang="en-US"/>
        </a:p>
      </dgm:t>
    </dgm:pt>
    <dgm:pt modelId="{96EF7354-86ED-4958-8E52-2271FD96C851}" type="pres">
      <dgm:prSet presAssocID="{634E88BF-94C6-46A3-8702-FDD28F14BC69}" presName="Name21" presStyleCnt="0"/>
      <dgm:spPr/>
      <dgm:t>
        <a:bodyPr/>
        <a:lstStyle/>
        <a:p>
          <a:endParaRPr lang="en-US"/>
        </a:p>
      </dgm:t>
    </dgm:pt>
    <dgm:pt modelId="{02BDFAD5-6416-4BE1-9E98-D2CC6F188A44}" type="pres">
      <dgm:prSet presAssocID="{634E88BF-94C6-46A3-8702-FDD28F14BC69}" presName="level2Shape" presStyleLbl="node2" presStyleIdx="0" presStyleCnt="1"/>
      <dgm:spPr/>
      <dgm:t>
        <a:bodyPr/>
        <a:lstStyle/>
        <a:p>
          <a:endParaRPr lang="en-US"/>
        </a:p>
      </dgm:t>
    </dgm:pt>
    <dgm:pt modelId="{FA59C801-A94B-49D2-A7D8-793EDFF30EAC}" type="pres">
      <dgm:prSet presAssocID="{634E88BF-94C6-46A3-8702-FDD28F14BC69}" presName="hierChild3" presStyleCnt="0"/>
      <dgm:spPr/>
      <dgm:t>
        <a:bodyPr/>
        <a:lstStyle/>
        <a:p>
          <a:endParaRPr lang="en-US"/>
        </a:p>
      </dgm:t>
    </dgm:pt>
    <dgm:pt modelId="{17A3951A-2310-4964-BF1A-5C5272DC40D0}" type="pres">
      <dgm:prSet presAssocID="{1F6CCA5D-1B20-4FB1-A0AA-BC653BB6D766}" presName="Name19" presStyleLbl="parChTrans1D3" presStyleIdx="0" presStyleCnt="1"/>
      <dgm:spPr/>
      <dgm:t>
        <a:bodyPr/>
        <a:lstStyle/>
        <a:p>
          <a:endParaRPr lang="en-US"/>
        </a:p>
      </dgm:t>
    </dgm:pt>
    <dgm:pt modelId="{FCFEC5DA-4AE8-4CEC-8C49-FC6B39EA0F4F}" type="pres">
      <dgm:prSet presAssocID="{F92D94FA-DACD-4355-B8A3-51B0CA5EE907}" presName="Name21" presStyleCnt="0"/>
      <dgm:spPr/>
      <dgm:t>
        <a:bodyPr/>
        <a:lstStyle/>
        <a:p>
          <a:endParaRPr lang="en-US"/>
        </a:p>
      </dgm:t>
    </dgm:pt>
    <dgm:pt modelId="{11B0A850-08FD-467D-9FA8-A7B75330A7B1}" type="pres">
      <dgm:prSet presAssocID="{F92D94FA-DACD-4355-B8A3-51B0CA5EE907}" presName="level2Shape" presStyleLbl="node3" presStyleIdx="0" presStyleCnt="1"/>
      <dgm:spPr/>
      <dgm:t>
        <a:bodyPr/>
        <a:lstStyle/>
        <a:p>
          <a:endParaRPr lang="en-US"/>
        </a:p>
      </dgm:t>
    </dgm:pt>
    <dgm:pt modelId="{21961299-3E85-41E0-B421-8B8D4B4E98E1}" type="pres">
      <dgm:prSet presAssocID="{F92D94FA-DACD-4355-B8A3-51B0CA5EE907}" presName="hierChild3" presStyleCnt="0"/>
      <dgm:spPr/>
      <dgm:t>
        <a:bodyPr/>
        <a:lstStyle/>
        <a:p>
          <a:endParaRPr lang="en-US"/>
        </a:p>
      </dgm:t>
    </dgm:pt>
    <dgm:pt modelId="{373E4269-81B4-47ED-A29E-0DA747A38A5B}" type="pres">
      <dgm:prSet presAssocID="{D1169468-0035-4204-ADDB-0633B3716EB0}" presName="bgShapesFlow" presStyleCnt="0"/>
      <dgm:spPr/>
      <dgm:t>
        <a:bodyPr/>
        <a:lstStyle/>
        <a:p>
          <a:endParaRPr lang="en-US"/>
        </a:p>
      </dgm:t>
    </dgm:pt>
  </dgm:ptLst>
  <dgm:cxnLst>
    <dgm:cxn modelId="{8C98ED0C-3A3C-46D9-8801-B02D9BBA4DA3}" srcId="{795BCC10-0089-437B-A510-749EA350E13D}" destId="{634E88BF-94C6-46A3-8702-FDD28F14BC69}" srcOrd="0" destOrd="0" parTransId="{B0FF6D5C-8D94-4BB0-A112-86B06782929D}" sibTransId="{C3873B94-AC20-4D64-9F19-2A0E2636539F}"/>
    <dgm:cxn modelId="{8B3E55BE-38F1-469F-BADB-17EA40F91F7E}" type="presOf" srcId="{795BCC10-0089-437B-A510-749EA350E13D}" destId="{EF58B501-E3C3-4DA4-9AAE-5A8E81FE4CB1}" srcOrd="0" destOrd="0" presId="urn:microsoft.com/office/officeart/2005/8/layout/hierarchy6"/>
    <dgm:cxn modelId="{73935E9C-2CB9-4AA5-A219-ABAA65A6BD7E}" srcId="{D1169468-0035-4204-ADDB-0633B3716EB0}" destId="{795BCC10-0089-437B-A510-749EA350E13D}" srcOrd="0" destOrd="0" parTransId="{673CEA50-5862-48ED-AD8D-561F7F20B9FF}" sibTransId="{BD61C855-CF44-4097-BB1F-AF4F32434566}"/>
    <dgm:cxn modelId="{3F7550FF-340B-461E-BB50-C5E8DB614E75}" srcId="{634E88BF-94C6-46A3-8702-FDD28F14BC69}" destId="{F92D94FA-DACD-4355-B8A3-51B0CA5EE907}" srcOrd="0" destOrd="0" parTransId="{1F6CCA5D-1B20-4FB1-A0AA-BC653BB6D766}" sibTransId="{91222237-A8C9-4821-9C19-E1120A98C079}"/>
    <dgm:cxn modelId="{C0F1244A-E633-4E5F-94A1-A71ABF283ECD}" type="presOf" srcId="{B0FF6D5C-8D94-4BB0-A112-86B06782929D}" destId="{650B6720-9624-4A4A-9EFA-584746C639F3}" srcOrd="0" destOrd="0" presId="urn:microsoft.com/office/officeart/2005/8/layout/hierarchy6"/>
    <dgm:cxn modelId="{A7BC7978-4501-41F1-A850-AE7639C3AF30}" type="presOf" srcId="{F92D94FA-DACD-4355-B8A3-51B0CA5EE907}" destId="{11B0A850-08FD-467D-9FA8-A7B75330A7B1}" srcOrd="0" destOrd="0" presId="urn:microsoft.com/office/officeart/2005/8/layout/hierarchy6"/>
    <dgm:cxn modelId="{0A5C287E-06F9-4753-A638-2F57C276CF79}" type="presOf" srcId="{D1169468-0035-4204-ADDB-0633B3716EB0}" destId="{95DA3818-E846-4252-83D6-9D070388CC63}" srcOrd="0" destOrd="0" presId="urn:microsoft.com/office/officeart/2005/8/layout/hierarchy6"/>
    <dgm:cxn modelId="{5CCE2BEF-CA55-4BBF-A03E-AFE857E976E1}" type="presOf" srcId="{634E88BF-94C6-46A3-8702-FDD28F14BC69}" destId="{02BDFAD5-6416-4BE1-9E98-D2CC6F188A44}" srcOrd="0" destOrd="0" presId="urn:microsoft.com/office/officeart/2005/8/layout/hierarchy6"/>
    <dgm:cxn modelId="{8150281B-9618-47EE-B692-F4B62ABCBA0C}" type="presOf" srcId="{1F6CCA5D-1B20-4FB1-A0AA-BC653BB6D766}" destId="{17A3951A-2310-4964-BF1A-5C5272DC40D0}" srcOrd="0" destOrd="0" presId="urn:microsoft.com/office/officeart/2005/8/layout/hierarchy6"/>
    <dgm:cxn modelId="{2D9777D4-6381-4517-A091-40A67304B717}" type="presParOf" srcId="{95DA3818-E846-4252-83D6-9D070388CC63}" destId="{CEEE0A3C-CD5F-4B90-96B2-129D96E4F4EA}" srcOrd="0" destOrd="0" presId="urn:microsoft.com/office/officeart/2005/8/layout/hierarchy6"/>
    <dgm:cxn modelId="{93C00DDB-BA45-4167-81D0-7EF9573CE774}" type="presParOf" srcId="{CEEE0A3C-CD5F-4B90-96B2-129D96E4F4EA}" destId="{39EFA63B-E8CE-44AD-9ED2-5F99AE8918B1}" srcOrd="0" destOrd="0" presId="urn:microsoft.com/office/officeart/2005/8/layout/hierarchy6"/>
    <dgm:cxn modelId="{86349D11-909E-4CFC-B230-42B501FB4106}" type="presParOf" srcId="{39EFA63B-E8CE-44AD-9ED2-5F99AE8918B1}" destId="{B483406B-48CC-4DFC-AF7C-4318D205B313}" srcOrd="0" destOrd="0" presId="urn:microsoft.com/office/officeart/2005/8/layout/hierarchy6"/>
    <dgm:cxn modelId="{BC3C785F-5BD3-411E-84B0-D36D7936FA31}" type="presParOf" srcId="{B483406B-48CC-4DFC-AF7C-4318D205B313}" destId="{EF58B501-E3C3-4DA4-9AAE-5A8E81FE4CB1}" srcOrd="0" destOrd="0" presId="urn:microsoft.com/office/officeart/2005/8/layout/hierarchy6"/>
    <dgm:cxn modelId="{3D5EDDB1-E753-4538-A231-B73C435C1C4C}" type="presParOf" srcId="{B483406B-48CC-4DFC-AF7C-4318D205B313}" destId="{18D58E2D-CBA9-417C-8A69-B489929A5E0D}" srcOrd="1" destOrd="0" presId="urn:microsoft.com/office/officeart/2005/8/layout/hierarchy6"/>
    <dgm:cxn modelId="{25763800-B3D9-4DFE-A5DE-96CC1DC877FD}" type="presParOf" srcId="{18D58E2D-CBA9-417C-8A69-B489929A5E0D}" destId="{650B6720-9624-4A4A-9EFA-584746C639F3}" srcOrd="0" destOrd="0" presId="urn:microsoft.com/office/officeart/2005/8/layout/hierarchy6"/>
    <dgm:cxn modelId="{1FB3BC8E-A07C-4210-817B-E9AA3B2581D3}" type="presParOf" srcId="{18D58E2D-CBA9-417C-8A69-B489929A5E0D}" destId="{96EF7354-86ED-4958-8E52-2271FD96C851}" srcOrd="1" destOrd="0" presId="urn:microsoft.com/office/officeart/2005/8/layout/hierarchy6"/>
    <dgm:cxn modelId="{74859F2F-F889-4C58-B62C-7D8CB2036A60}" type="presParOf" srcId="{96EF7354-86ED-4958-8E52-2271FD96C851}" destId="{02BDFAD5-6416-4BE1-9E98-D2CC6F188A44}" srcOrd="0" destOrd="0" presId="urn:microsoft.com/office/officeart/2005/8/layout/hierarchy6"/>
    <dgm:cxn modelId="{914F4506-687A-4D65-AF82-C853FFF1DF0E}" type="presParOf" srcId="{96EF7354-86ED-4958-8E52-2271FD96C851}" destId="{FA59C801-A94B-49D2-A7D8-793EDFF30EAC}" srcOrd="1" destOrd="0" presId="urn:microsoft.com/office/officeart/2005/8/layout/hierarchy6"/>
    <dgm:cxn modelId="{EAB501C5-A0CA-458A-ADCF-3F000FD2B418}" type="presParOf" srcId="{FA59C801-A94B-49D2-A7D8-793EDFF30EAC}" destId="{17A3951A-2310-4964-BF1A-5C5272DC40D0}" srcOrd="0" destOrd="0" presId="urn:microsoft.com/office/officeart/2005/8/layout/hierarchy6"/>
    <dgm:cxn modelId="{CE5438CA-4A4D-4C81-96B8-1C6029CFD81C}" type="presParOf" srcId="{FA59C801-A94B-49D2-A7D8-793EDFF30EAC}" destId="{FCFEC5DA-4AE8-4CEC-8C49-FC6B39EA0F4F}" srcOrd="1" destOrd="0" presId="urn:microsoft.com/office/officeart/2005/8/layout/hierarchy6"/>
    <dgm:cxn modelId="{0AE06337-5EF0-4A61-BC76-F50A316A46D9}" type="presParOf" srcId="{FCFEC5DA-4AE8-4CEC-8C49-FC6B39EA0F4F}" destId="{11B0A850-08FD-467D-9FA8-A7B75330A7B1}" srcOrd="0" destOrd="0" presId="urn:microsoft.com/office/officeart/2005/8/layout/hierarchy6"/>
    <dgm:cxn modelId="{6AB0340B-0219-45A7-8779-BBC59E2EFC0B}" type="presParOf" srcId="{FCFEC5DA-4AE8-4CEC-8C49-FC6B39EA0F4F}" destId="{21961299-3E85-41E0-B421-8B8D4B4E98E1}" srcOrd="1" destOrd="0" presId="urn:microsoft.com/office/officeart/2005/8/layout/hierarchy6"/>
    <dgm:cxn modelId="{40074995-3E63-40BE-B883-25C955FAEB6C}" type="presParOf" srcId="{95DA3818-E846-4252-83D6-9D070388CC63}" destId="{373E4269-81B4-47ED-A29E-0DA747A38A5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169468-0035-4204-ADDB-0633B3716EB0}" type="doc">
      <dgm:prSet loTypeId="urn:microsoft.com/office/officeart/2005/8/layout/hierarchy6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92D94FA-DACD-4355-B8A3-51B0CA5EE907}">
      <dgm:prSet custT="1"/>
      <dgm:spPr/>
      <dgm:t>
        <a:bodyPr/>
        <a:lstStyle/>
        <a:p>
          <a:r>
            <a:rPr lang="en-US" sz="1600" dirty="0" smtClean="0">
              <a:latin typeface="+mj-lt"/>
            </a:rPr>
            <a:t>Measurement error</a:t>
          </a:r>
          <a:endParaRPr lang="en-US" sz="1600" dirty="0">
            <a:latin typeface="+mj-lt"/>
          </a:endParaRPr>
        </a:p>
      </dgm:t>
    </dgm:pt>
    <dgm:pt modelId="{1F6CCA5D-1B20-4FB1-A0AA-BC653BB6D766}" type="parTrans" cxnId="{3F7550FF-340B-461E-BB50-C5E8DB614E75}">
      <dgm:prSet/>
      <dgm:spPr/>
      <dgm:t>
        <a:bodyPr/>
        <a:lstStyle/>
        <a:p>
          <a:endParaRPr lang="en-US"/>
        </a:p>
      </dgm:t>
    </dgm:pt>
    <dgm:pt modelId="{91222237-A8C9-4821-9C19-E1120A98C079}" type="sibTrans" cxnId="{3F7550FF-340B-461E-BB50-C5E8DB614E75}">
      <dgm:prSet/>
      <dgm:spPr/>
      <dgm:t>
        <a:bodyPr/>
        <a:lstStyle/>
        <a:p>
          <a:endParaRPr lang="en-US"/>
        </a:p>
      </dgm:t>
    </dgm:pt>
    <dgm:pt modelId="{95DA3818-E846-4252-83D6-9D070388CC63}" type="pres">
      <dgm:prSet presAssocID="{D1169468-0035-4204-ADDB-0633B3716EB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EE0A3C-CD5F-4B90-96B2-129D96E4F4EA}" type="pres">
      <dgm:prSet presAssocID="{D1169468-0035-4204-ADDB-0633B3716EB0}" presName="hierFlow" presStyleCnt="0"/>
      <dgm:spPr/>
      <dgm:t>
        <a:bodyPr/>
        <a:lstStyle/>
        <a:p>
          <a:endParaRPr lang="en-US"/>
        </a:p>
      </dgm:t>
    </dgm:pt>
    <dgm:pt modelId="{39EFA63B-E8CE-44AD-9ED2-5F99AE8918B1}" type="pres">
      <dgm:prSet presAssocID="{D1169468-0035-4204-ADDB-0633B3716EB0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E09EC30-4421-4337-BA80-3704D66247F2}" type="pres">
      <dgm:prSet presAssocID="{F92D94FA-DACD-4355-B8A3-51B0CA5EE907}" presName="Name14" presStyleCnt="0"/>
      <dgm:spPr/>
      <dgm:t>
        <a:bodyPr/>
        <a:lstStyle/>
        <a:p>
          <a:endParaRPr lang="en-US"/>
        </a:p>
      </dgm:t>
    </dgm:pt>
    <dgm:pt modelId="{7EA56894-0AE7-4421-A285-5BA436556550}" type="pres">
      <dgm:prSet presAssocID="{F92D94FA-DACD-4355-B8A3-51B0CA5EE907}" presName="level1Shape" presStyleLbl="node0" presStyleIdx="0" presStyleCnt="1" custScaleX="1144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26B3E7-3051-4629-96F1-61C329F5CC85}" type="pres">
      <dgm:prSet presAssocID="{F92D94FA-DACD-4355-B8A3-51B0CA5EE907}" presName="hierChild2" presStyleCnt="0"/>
      <dgm:spPr/>
      <dgm:t>
        <a:bodyPr/>
        <a:lstStyle/>
        <a:p>
          <a:endParaRPr lang="en-US"/>
        </a:p>
      </dgm:t>
    </dgm:pt>
    <dgm:pt modelId="{373E4269-81B4-47ED-A29E-0DA747A38A5B}" type="pres">
      <dgm:prSet presAssocID="{D1169468-0035-4204-ADDB-0633B3716EB0}" presName="bgShapesFlow" presStyleCnt="0"/>
      <dgm:spPr/>
      <dgm:t>
        <a:bodyPr/>
        <a:lstStyle/>
        <a:p>
          <a:endParaRPr lang="en-US"/>
        </a:p>
      </dgm:t>
    </dgm:pt>
  </dgm:ptLst>
  <dgm:cxnLst>
    <dgm:cxn modelId="{F084C1DF-D802-421E-B07B-4091C493A378}" type="presOf" srcId="{F92D94FA-DACD-4355-B8A3-51B0CA5EE907}" destId="{7EA56894-0AE7-4421-A285-5BA436556550}" srcOrd="0" destOrd="0" presId="urn:microsoft.com/office/officeart/2005/8/layout/hierarchy6"/>
    <dgm:cxn modelId="{3F7550FF-340B-461E-BB50-C5E8DB614E75}" srcId="{D1169468-0035-4204-ADDB-0633B3716EB0}" destId="{F92D94FA-DACD-4355-B8A3-51B0CA5EE907}" srcOrd="0" destOrd="0" parTransId="{1F6CCA5D-1B20-4FB1-A0AA-BC653BB6D766}" sibTransId="{91222237-A8C9-4821-9C19-E1120A98C079}"/>
    <dgm:cxn modelId="{FA08B4AE-303C-4F32-8AC5-02D9DA48FF27}" type="presOf" srcId="{D1169468-0035-4204-ADDB-0633B3716EB0}" destId="{95DA3818-E846-4252-83D6-9D070388CC63}" srcOrd="0" destOrd="0" presId="urn:microsoft.com/office/officeart/2005/8/layout/hierarchy6"/>
    <dgm:cxn modelId="{7AA0241F-60F1-4C2B-A81F-4E8E9BA0C8B2}" type="presParOf" srcId="{95DA3818-E846-4252-83D6-9D070388CC63}" destId="{CEEE0A3C-CD5F-4B90-96B2-129D96E4F4EA}" srcOrd="0" destOrd="0" presId="urn:microsoft.com/office/officeart/2005/8/layout/hierarchy6"/>
    <dgm:cxn modelId="{6CC98365-929A-43E5-8B8B-BD8F56E07CA7}" type="presParOf" srcId="{CEEE0A3C-CD5F-4B90-96B2-129D96E4F4EA}" destId="{39EFA63B-E8CE-44AD-9ED2-5F99AE8918B1}" srcOrd="0" destOrd="0" presId="urn:microsoft.com/office/officeart/2005/8/layout/hierarchy6"/>
    <dgm:cxn modelId="{470AF153-B664-47CA-9BAF-D517A87A4D14}" type="presParOf" srcId="{39EFA63B-E8CE-44AD-9ED2-5F99AE8918B1}" destId="{AE09EC30-4421-4337-BA80-3704D66247F2}" srcOrd="0" destOrd="0" presId="urn:microsoft.com/office/officeart/2005/8/layout/hierarchy6"/>
    <dgm:cxn modelId="{43757068-A9E1-41D7-A560-1A37E573CF22}" type="presParOf" srcId="{AE09EC30-4421-4337-BA80-3704D66247F2}" destId="{7EA56894-0AE7-4421-A285-5BA436556550}" srcOrd="0" destOrd="0" presId="urn:microsoft.com/office/officeart/2005/8/layout/hierarchy6"/>
    <dgm:cxn modelId="{A1EFE02A-ABE7-4D37-B4F5-B9F351A80522}" type="presParOf" srcId="{AE09EC30-4421-4337-BA80-3704D66247F2}" destId="{B626B3E7-3051-4629-96F1-61C329F5CC85}" srcOrd="1" destOrd="0" presId="urn:microsoft.com/office/officeart/2005/8/layout/hierarchy6"/>
    <dgm:cxn modelId="{046C434B-C6F7-4D53-9529-F8F648B8AD52}" type="presParOf" srcId="{95DA3818-E846-4252-83D6-9D070388CC63}" destId="{373E4269-81B4-47ED-A29E-0DA747A38A5B}" srcOrd="1" destOrd="0" presId="urn:microsoft.com/office/officeart/2005/8/layout/hierarchy6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8B501-E3C3-4DA4-9AAE-5A8E81FE4CB1}">
      <dsp:nvSpPr>
        <dsp:cNvPr id="0" name=""/>
        <dsp:cNvSpPr/>
      </dsp:nvSpPr>
      <dsp:spPr>
        <a:xfrm>
          <a:off x="353782" y="1894"/>
          <a:ext cx="1321978" cy="8813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1" kern="1200" dirty="0" smtClean="0">
              <a:latin typeface="+mj-lt"/>
            </a:rPr>
            <a:t>‘OK for customer’</a:t>
          </a:r>
          <a:endParaRPr lang="en-US" sz="1700" i="1" kern="1200" dirty="0">
            <a:latin typeface="+mj-lt"/>
          </a:endParaRPr>
        </a:p>
      </dsp:txBody>
      <dsp:txXfrm>
        <a:off x="379595" y="27707"/>
        <a:ext cx="1270352" cy="829692"/>
      </dsp:txXfrm>
    </dsp:sp>
    <dsp:sp modelId="{650B6720-9624-4A4A-9EFA-584746C639F3}">
      <dsp:nvSpPr>
        <dsp:cNvPr id="0" name=""/>
        <dsp:cNvSpPr/>
      </dsp:nvSpPr>
      <dsp:spPr>
        <a:xfrm>
          <a:off x="969052" y="883212"/>
          <a:ext cx="91440" cy="3525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52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DFAD5-6416-4BE1-9E98-D2CC6F188A44}">
      <dsp:nvSpPr>
        <dsp:cNvPr id="0" name=""/>
        <dsp:cNvSpPr/>
      </dsp:nvSpPr>
      <dsp:spPr>
        <a:xfrm>
          <a:off x="353782" y="1235740"/>
          <a:ext cx="1321978" cy="8813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+mj-lt"/>
            </a:rPr>
            <a:t>Customer specification</a:t>
          </a:r>
          <a:endParaRPr lang="en-US" sz="1700" kern="1200" dirty="0">
            <a:latin typeface="+mj-lt"/>
          </a:endParaRPr>
        </a:p>
      </dsp:txBody>
      <dsp:txXfrm>
        <a:off x="379595" y="1261553"/>
        <a:ext cx="1270352" cy="829692"/>
      </dsp:txXfrm>
    </dsp:sp>
    <dsp:sp modelId="{17A3951A-2310-4964-BF1A-5C5272DC40D0}">
      <dsp:nvSpPr>
        <dsp:cNvPr id="0" name=""/>
        <dsp:cNvSpPr/>
      </dsp:nvSpPr>
      <dsp:spPr>
        <a:xfrm>
          <a:off x="969052" y="2117059"/>
          <a:ext cx="91440" cy="3525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52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0A850-08FD-467D-9FA8-A7B75330A7B1}">
      <dsp:nvSpPr>
        <dsp:cNvPr id="0" name=""/>
        <dsp:cNvSpPr/>
      </dsp:nvSpPr>
      <dsp:spPr>
        <a:xfrm>
          <a:off x="353782" y="2469587"/>
          <a:ext cx="1321978" cy="8813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+mj-lt"/>
            </a:rPr>
            <a:t>Internal specification</a:t>
          </a:r>
          <a:endParaRPr lang="en-US" sz="1700" kern="1200" dirty="0">
            <a:latin typeface="+mj-lt"/>
          </a:endParaRPr>
        </a:p>
      </dsp:txBody>
      <dsp:txXfrm>
        <a:off x="379595" y="2495400"/>
        <a:ext cx="1270352" cy="8296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56894-0AE7-4421-A285-5BA436556550}">
      <dsp:nvSpPr>
        <dsp:cNvPr id="0" name=""/>
        <dsp:cNvSpPr/>
      </dsp:nvSpPr>
      <dsp:spPr>
        <a:xfrm>
          <a:off x="201527" y="284"/>
          <a:ext cx="1437576" cy="8376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Measurement error</a:t>
          </a:r>
          <a:endParaRPr lang="en-US" sz="1600" kern="1200" dirty="0">
            <a:latin typeface="+mj-lt"/>
          </a:endParaRPr>
        </a:p>
      </dsp:txBody>
      <dsp:txXfrm>
        <a:off x="226060" y="24817"/>
        <a:ext cx="1388510" cy="788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083C1-466D-4314-AA9D-0652DA325DEF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60600-A84E-48EE-ADEF-E44EED2E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9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FA35-08B0-46C1-AB8A-C9EBA4A0A101}" type="datetime1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تزود للاستشارات و التدريب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67AE-9E09-4025-BEE3-C63C64232146}" type="datetime1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تزود للاستشارات و التدريب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7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FD8C-51C7-423B-83BC-D2ADCE15C76D}" type="datetime1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تزود للاستشارات و التدريب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23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text</a:t>
            </a:r>
            <a:endParaRPr lang="nl-NL" alt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7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893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083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49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text</a:t>
            </a:r>
            <a:endParaRPr lang="nl-NL" alt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24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text</a:t>
            </a:r>
            <a:endParaRPr lang="nl-NL" alt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77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text</a:t>
            </a:r>
            <a:endParaRPr lang="nl-NL" alt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12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text</a:t>
            </a:r>
            <a:endParaRPr lang="nl-NL" alt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5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C634-9D2C-473C-9ACE-C041A09C8BE6}" type="datetime1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تزود للاستشارات و التدريب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77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text</a:t>
            </a:r>
            <a:endParaRPr lang="nl-NL" alt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60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text</a:t>
            </a:r>
            <a:endParaRPr lang="nl-NL" alt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30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text</a:t>
            </a:r>
            <a:endParaRPr lang="nl-NL" alt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511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text</a:t>
            </a:r>
            <a:endParaRPr lang="nl-NL" alt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182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text</a:t>
            </a:r>
            <a:endParaRPr lang="nl-NL" alt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05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text</a:t>
            </a:r>
            <a:endParaRPr lang="nl-NL" alt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489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text</a:t>
            </a:r>
            <a:endParaRPr lang="nl-NL" alt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637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text</a:t>
            </a:r>
            <a:endParaRPr lang="nl-NL" alt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243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text</a:t>
            </a:r>
            <a:endParaRPr lang="nl-NL" alt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78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text</a:t>
            </a:r>
            <a:endParaRPr lang="nl-NL" alt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1359-B33E-4494-AFF5-9C81BA9C1AF6}" type="datetime1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تزود للاستشارات و التدريب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684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altLang="nl-NL" dirty="0" smtClean="0"/>
              <a:t>Copy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previous</a:t>
            </a:r>
            <a:r>
              <a:rPr lang="nl-NL" altLang="nl-NL" dirty="0" smtClean="0"/>
              <a:t> or next slide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20725" y="1340768"/>
            <a:ext cx="7920038" cy="504031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1" hangingPunct="1">
              <a:defRPr lang="nl-NL" smtClean="0"/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NL"/>
            </a:lvl5pPr>
          </a:lstStyle>
          <a:p>
            <a:pPr lvl="0" eaLnBrk="1" hangingPunct="1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add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text</a:t>
            </a:r>
            <a:endParaRPr lang="nl-NL" alt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defRPr/>
            </a:lvl1pPr>
          </a:lstStyle>
          <a:p>
            <a:pPr>
              <a:defRPr/>
            </a:pPr>
            <a:r>
              <a:rPr lang="ar-EG" smtClean="0"/>
              <a:t>تزود للاستشارات و التدريب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0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900-8E79-477C-B48B-AD2CA4579482}" type="datetime1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تزود للاستشارات و التدريب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9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10B2-59CC-4BA6-A11A-723A4AB2A153}" type="datetime1">
              <a:rPr lang="en-US" smtClean="0"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تزود للاستشارات و التدريب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5A69-0F9D-440B-B126-D3672B82B28E}" type="datetime1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تزود للاستشارات و التدريب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1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21B1-90AB-4434-A94C-E000102D71AC}" type="datetime1">
              <a:rPr lang="en-US" smtClean="0"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تزود للاستشارات و التدريب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4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3EE2-CCDC-4EB8-97FA-982281067D9F}" type="datetime1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تزود للاستشارات و التدريب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0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1769-4645-49DD-A7E5-B0CD157A4A1C}" type="datetime1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تزود للاستشارات و التدريب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5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F12B6-C9C3-4FA6-8B00-DF4F44464887}" type="datetime1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تزود للاستشارات و التدريب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4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81" r:id="rId17"/>
    <p:sldLayoutId id="2147483783" r:id="rId18"/>
    <p:sldLayoutId id="2147483784" r:id="rId19"/>
    <p:sldLayoutId id="2147483785" r:id="rId20"/>
    <p:sldLayoutId id="2147483787" r:id="rId21"/>
    <p:sldLayoutId id="2147483788" r:id="rId22"/>
    <p:sldLayoutId id="2147483789" r:id="rId23"/>
    <p:sldLayoutId id="2147483790" r:id="rId24"/>
    <p:sldLayoutId id="2147483792" r:id="rId25"/>
    <p:sldLayoutId id="2147483793" r:id="rId26"/>
    <p:sldLayoutId id="2147483794" r:id="rId27"/>
    <p:sldLayoutId id="2147483796" r:id="rId28"/>
    <p:sldLayoutId id="2147483797" r:id="rId29"/>
    <p:sldLayoutId id="2147483798" r:id="rId3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LSS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67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MEASURE</a:t>
            </a:r>
            <a:br>
              <a:rPr lang="en-GB" noProof="0" dirty="0" smtClean="0"/>
            </a:br>
            <a:r>
              <a:rPr lang="en-GB" noProof="0" dirty="0" smtClean="0"/>
              <a:t>5 – Establish baseline</a:t>
            </a:r>
            <a:endParaRPr lang="en-GB" noProof="0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Conclusion:  </a:t>
            </a:r>
            <a:endParaRPr lang="en-US" sz="1600" dirty="0">
              <a:latin typeface="+mj-lt"/>
            </a:endParaRP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2362200" y="1600200"/>
            <a:ext cx="4114800" cy="120032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How is the situation on the CTQs in the beginning of the project? (measured with the known error)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e.g. results of capability &amp; performance study</a:t>
            </a: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If  historical measurement error is unknown, add a note.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Visualize if possible, for instance in time.</a:t>
            </a:r>
          </a:p>
        </p:txBody>
      </p:sp>
    </p:spTree>
    <p:extLst>
      <p:ext uri="{BB962C8B-B14F-4D97-AF65-F5344CB8AC3E}">
        <p14:creationId xmlns:p14="http://schemas.microsoft.com/office/powerpoint/2010/main" val="292426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MEASURE</a:t>
            </a:r>
            <a:br>
              <a:rPr lang="en-GB" noProof="0" dirty="0" smtClean="0"/>
            </a:br>
            <a:r>
              <a:rPr lang="en-GB" noProof="0" dirty="0" smtClean="0"/>
              <a:t>6 – Set improvement goals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Final Target</a:t>
            </a:r>
            <a:endParaRPr lang="en-GB" noProof="0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Conclusion:  </a:t>
            </a:r>
            <a:endParaRPr lang="en-US" sz="1600" dirty="0">
              <a:latin typeface="+mj-lt"/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1828800" y="2362200"/>
            <a:ext cx="4680520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Evaluate whether the original target(s) are realistic. If necessary describe the rational why the targets are being adjusted.</a:t>
            </a:r>
          </a:p>
          <a:p>
            <a:endParaRPr lang="en-US" sz="1200" i="1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00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ANALYZE</a:t>
            </a:r>
            <a:br>
              <a:rPr lang="en-GB" noProof="0" dirty="0" smtClean="0"/>
            </a:br>
            <a:r>
              <a:rPr lang="en-GB" noProof="0" dirty="0" smtClean="0"/>
              <a:t>7 – Map process and identify inputs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Process Map</a:t>
            </a:r>
          </a:p>
          <a:p>
            <a:pPr lvl="1"/>
            <a:endParaRPr lang="en-GB" noProof="0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Conclusion:  </a:t>
            </a:r>
            <a:endParaRPr lang="en-US" sz="1600" dirty="0">
              <a:latin typeface="+mj-lt"/>
            </a:endParaRPr>
          </a:p>
        </p:txBody>
      </p:sp>
      <p:sp>
        <p:nvSpPr>
          <p:cNvPr id="7" name="Stroomdiagram: Proces 6"/>
          <p:cNvSpPr/>
          <p:nvPr/>
        </p:nvSpPr>
        <p:spPr>
          <a:xfrm>
            <a:off x="3423637" y="2088034"/>
            <a:ext cx="1152525" cy="719137"/>
          </a:xfrm>
          <a:prstGeom prst="flowChartProcess">
            <a:avLst/>
          </a:prstGeom>
          <a:noFill/>
          <a:ln w="254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nl-NL" sz="1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process</a:t>
            </a:r>
            <a:r>
              <a:rPr kumimoji="0" lang="nl-N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1)</a:t>
            </a:r>
            <a:endParaRPr kumimoji="0" lang="nl-NL" sz="1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Stroomdiagram: Proces 7"/>
          <p:cNvSpPr/>
          <p:nvPr/>
        </p:nvSpPr>
        <p:spPr>
          <a:xfrm>
            <a:off x="3423637" y="3167534"/>
            <a:ext cx="1152525" cy="720725"/>
          </a:xfrm>
          <a:prstGeom prst="flowChartProcess">
            <a:avLst/>
          </a:prstGeom>
          <a:noFill/>
          <a:ln w="254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….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Stroomdiagram: Proces 8"/>
          <p:cNvSpPr/>
          <p:nvPr/>
        </p:nvSpPr>
        <p:spPr>
          <a:xfrm>
            <a:off x="3412525" y="4188296"/>
            <a:ext cx="1152525" cy="720725"/>
          </a:xfrm>
          <a:prstGeom prst="flowChartProcess">
            <a:avLst/>
          </a:prstGeom>
          <a:noFill/>
          <a:ln w="254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….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Stroomdiagram: Proces 9"/>
          <p:cNvSpPr/>
          <p:nvPr/>
        </p:nvSpPr>
        <p:spPr>
          <a:xfrm>
            <a:off x="3412525" y="5196359"/>
            <a:ext cx="1152525" cy="720725"/>
          </a:xfrm>
          <a:prstGeom prst="flowChartProcess">
            <a:avLst/>
          </a:prstGeom>
          <a:noFill/>
          <a:ln w="254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nl-NL" sz="1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process</a:t>
            </a:r>
            <a:r>
              <a:rPr kumimoji="0" lang="nl-N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x)</a:t>
            </a:r>
            <a:endParaRPr kumimoji="0" lang="nl-NL" sz="1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1" name="Rechte verbindingslijn met pijl 10"/>
          <p:cNvCxnSpPr>
            <a:stCxn id="7" idx="2"/>
            <a:endCxn id="8" idx="0"/>
          </p:cNvCxnSpPr>
          <p:nvPr/>
        </p:nvCxnSpPr>
        <p:spPr>
          <a:xfrm>
            <a:off x="3999900" y="2807171"/>
            <a:ext cx="0" cy="360363"/>
          </a:xfrm>
          <a:prstGeom prst="straightConnector1">
            <a:avLst/>
          </a:prstGeom>
          <a:noFill/>
          <a:ln w="9525" cap="flat" cmpd="sng" algn="ctr">
            <a:solidFill>
              <a:srgbClr val="333399"/>
            </a:solidFill>
            <a:prstDash val="solid"/>
            <a:tailEnd type="arrow"/>
          </a:ln>
          <a:effectLst/>
        </p:spPr>
      </p:cxnSp>
      <p:cxnSp>
        <p:nvCxnSpPr>
          <p:cNvPr id="12" name="Rechte verbindingslijn met pijl 11"/>
          <p:cNvCxnSpPr>
            <a:stCxn id="8" idx="2"/>
          </p:cNvCxnSpPr>
          <p:nvPr/>
        </p:nvCxnSpPr>
        <p:spPr>
          <a:xfrm>
            <a:off x="3999900" y="3888259"/>
            <a:ext cx="0" cy="287337"/>
          </a:xfrm>
          <a:prstGeom prst="straightConnector1">
            <a:avLst/>
          </a:prstGeom>
          <a:noFill/>
          <a:ln w="9525" cap="flat" cmpd="sng" algn="ctr">
            <a:solidFill>
              <a:srgbClr val="333399"/>
            </a:solidFill>
            <a:prstDash val="solid"/>
            <a:tailEnd type="arrow"/>
          </a:ln>
          <a:effectLst/>
        </p:spPr>
      </p:cxnSp>
      <p:cxnSp>
        <p:nvCxnSpPr>
          <p:cNvPr id="13" name="Rechte verbindingslijn met pijl 12"/>
          <p:cNvCxnSpPr>
            <a:stCxn id="9" idx="2"/>
            <a:endCxn id="10" idx="0"/>
          </p:cNvCxnSpPr>
          <p:nvPr/>
        </p:nvCxnSpPr>
        <p:spPr>
          <a:xfrm>
            <a:off x="3988787" y="4909021"/>
            <a:ext cx="0" cy="287338"/>
          </a:xfrm>
          <a:prstGeom prst="straightConnector1">
            <a:avLst/>
          </a:prstGeom>
          <a:noFill/>
          <a:ln w="9525" cap="flat" cmpd="sng" algn="ctr">
            <a:solidFill>
              <a:srgbClr val="333399"/>
            </a:solidFill>
            <a:prstDash val="solid"/>
            <a:tailEnd type="arrow"/>
          </a:ln>
          <a:effectLst/>
        </p:spPr>
      </p:cxnSp>
      <p:cxnSp>
        <p:nvCxnSpPr>
          <p:cNvPr id="14" name="Rechte verbindingslijn met pijl 13"/>
          <p:cNvCxnSpPr>
            <a:endCxn id="7" idx="1"/>
          </p:cNvCxnSpPr>
          <p:nvPr/>
        </p:nvCxnSpPr>
        <p:spPr>
          <a:xfrm>
            <a:off x="2704500" y="2446809"/>
            <a:ext cx="719137" cy="0"/>
          </a:xfrm>
          <a:prstGeom prst="straightConnector1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5" name="Rechte verbindingslijn met pijl 14"/>
          <p:cNvCxnSpPr/>
          <p:nvPr/>
        </p:nvCxnSpPr>
        <p:spPr>
          <a:xfrm>
            <a:off x="2693387" y="3527896"/>
            <a:ext cx="719138" cy="0"/>
          </a:xfrm>
          <a:prstGeom prst="straightConnector1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6" name="Rechte verbindingslijn met pijl 15"/>
          <p:cNvCxnSpPr/>
          <p:nvPr/>
        </p:nvCxnSpPr>
        <p:spPr>
          <a:xfrm>
            <a:off x="2704500" y="4548659"/>
            <a:ext cx="719137" cy="0"/>
          </a:xfrm>
          <a:prstGeom prst="straightConnector1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7" name="Rechte verbindingslijn met pijl 16"/>
          <p:cNvCxnSpPr/>
          <p:nvPr/>
        </p:nvCxnSpPr>
        <p:spPr>
          <a:xfrm>
            <a:off x="2704500" y="5572596"/>
            <a:ext cx="719137" cy="0"/>
          </a:xfrm>
          <a:prstGeom prst="straightConnector1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8" name="Rechte verbindingslijn met pijl 17"/>
          <p:cNvCxnSpPr/>
          <p:nvPr/>
        </p:nvCxnSpPr>
        <p:spPr>
          <a:xfrm>
            <a:off x="4565050" y="5556721"/>
            <a:ext cx="719137" cy="0"/>
          </a:xfrm>
          <a:prstGeom prst="straightConnector1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9" name="Tekstvak 16"/>
          <p:cNvSpPr txBox="1">
            <a:spLocks noChangeArrowheads="1"/>
          </p:cNvSpPr>
          <p:nvPr/>
        </p:nvSpPr>
        <p:spPr bwMode="auto">
          <a:xfrm>
            <a:off x="5368325" y="5139189"/>
            <a:ext cx="15472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Output </a:t>
            </a:r>
            <a:r>
              <a:rPr lang="nl-NL" sz="140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variable</a:t>
            </a: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 1</a:t>
            </a:r>
            <a:b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Output </a:t>
            </a:r>
            <a:r>
              <a:rPr lang="nl-NL" sz="140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variable</a:t>
            </a: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 2</a:t>
            </a:r>
          </a:p>
          <a:p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Output </a:t>
            </a:r>
            <a:r>
              <a:rPr lang="nl-NL" sz="140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variable</a:t>
            </a: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 3</a:t>
            </a:r>
          </a:p>
          <a:p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.............</a:t>
            </a:r>
          </a:p>
        </p:txBody>
      </p:sp>
      <p:sp>
        <p:nvSpPr>
          <p:cNvPr id="20" name="Tekstvak 103"/>
          <p:cNvSpPr txBox="1">
            <a:spLocks noChangeArrowheads="1"/>
          </p:cNvSpPr>
          <p:nvPr/>
        </p:nvSpPr>
        <p:spPr bwMode="auto">
          <a:xfrm>
            <a:off x="975712" y="1932459"/>
            <a:ext cx="14574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Input </a:t>
            </a:r>
            <a:r>
              <a:rPr lang="nl-NL" sz="140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variable</a:t>
            </a: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 </a:t>
            </a:r>
            <a:r>
              <a:rPr lang="nl-NL" sz="14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1 </a:t>
            </a: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/>
            </a:r>
            <a:b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Input </a:t>
            </a:r>
            <a:r>
              <a:rPr lang="nl-NL" sz="140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variable</a:t>
            </a: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 2</a:t>
            </a:r>
          </a:p>
          <a:p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.............</a:t>
            </a:r>
          </a:p>
        </p:txBody>
      </p:sp>
      <p:sp>
        <p:nvSpPr>
          <p:cNvPr id="21" name="Tekstvak 104"/>
          <p:cNvSpPr txBox="1">
            <a:spLocks noChangeArrowheads="1"/>
          </p:cNvSpPr>
          <p:nvPr/>
        </p:nvSpPr>
        <p:spPr bwMode="auto">
          <a:xfrm>
            <a:off x="975712" y="3099271"/>
            <a:ext cx="140775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solidFill>
                  <a:srgbClr val="000000"/>
                </a:solidFill>
                <a:latin typeface="Arial"/>
                <a:cs typeface="Arial" pitchFamily="34" charset="0"/>
              </a:rPr>
              <a:t>Input variable 1</a:t>
            </a:r>
            <a:br>
              <a:rPr lang="nl-NL" sz="140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nl-NL" sz="1400">
                <a:solidFill>
                  <a:srgbClr val="000000"/>
                </a:solidFill>
                <a:latin typeface="Arial"/>
                <a:cs typeface="Arial" pitchFamily="34" charset="0"/>
              </a:rPr>
              <a:t>Input variable 2</a:t>
            </a:r>
          </a:p>
          <a:p>
            <a:r>
              <a:rPr lang="nl-NL" sz="1400">
                <a:solidFill>
                  <a:srgbClr val="000000"/>
                </a:solidFill>
                <a:latin typeface="Arial"/>
                <a:cs typeface="Arial" pitchFamily="34" charset="0"/>
              </a:rPr>
              <a:t>.............</a:t>
            </a:r>
          </a:p>
        </p:txBody>
      </p:sp>
      <p:sp>
        <p:nvSpPr>
          <p:cNvPr id="22" name="Tekstvak 106"/>
          <p:cNvSpPr txBox="1">
            <a:spLocks noChangeArrowheads="1"/>
          </p:cNvSpPr>
          <p:nvPr/>
        </p:nvSpPr>
        <p:spPr bwMode="auto">
          <a:xfrm>
            <a:off x="975712" y="4218459"/>
            <a:ext cx="140775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>
                <a:solidFill>
                  <a:srgbClr val="000000"/>
                </a:solidFill>
                <a:latin typeface="Arial"/>
                <a:cs typeface="Arial" pitchFamily="34" charset="0"/>
              </a:rPr>
              <a:t>Input variable 1</a:t>
            </a:r>
            <a:br>
              <a:rPr lang="nl-NL" sz="140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nl-NL" sz="1400">
                <a:solidFill>
                  <a:srgbClr val="000000"/>
                </a:solidFill>
                <a:latin typeface="Arial"/>
                <a:cs typeface="Arial" pitchFamily="34" charset="0"/>
              </a:rPr>
              <a:t>Input variable 2</a:t>
            </a:r>
          </a:p>
          <a:p>
            <a:r>
              <a:rPr lang="nl-NL" sz="1400">
                <a:solidFill>
                  <a:srgbClr val="000000"/>
                </a:solidFill>
                <a:latin typeface="Arial"/>
                <a:cs typeface="Arial" pitchFamily="34" charset="0"/>
              </a:rPr>
              <a:t>.............</a:t>
            </a:r>
          </a:p>
        </p:txBody>
      </p:sp>
      <p:sp>
        <p:nvSpPr>
          <p:cNvPr id="23" name="Tekstvak 107"/>
          <p:cNvSpPr txBox="1">
            <a:spLocks noChangeArrowheads="1"/>
          </p:cNvSpPr>
          <p:nvPr/>
        </p:nvSpPr>
        <p:spPr bwMode="auto">
          <a:xfrm>
            <a:off x="975712" y="5196359"/>
            <a:ext cx="140775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Input </a:t>
            </a:r>
            <a:r>
              <a:rPr lang="nl-NL" sz="140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variable</a:t>
            </a: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 1</a:t>
            </a:r>
            <a:b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Input </a:t>
            </a:r>
            <a:r>
              <a:rPr lang="nl-NL" sz="140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variable</a:t>
            </a:r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 2</a:t>
            </a:r>
          </a:p>
          <a:p>
            <a:r>
              <a:rPr lang="nl-NL" sz="1400" dirty="0">
                <a:solidFill>
                  <a:srgbClr val="000000"/>
                </a:solidFill>
                <a:latin typeface="Arial"/>
                <a:cs typeface="Arial" pitchFamily="34" charset="0"/>
              </a:rPr>
              <a:t>.............</a:t>
            </a:r>
          </a:p>
        </p:txBody>
      </p:sp>
      <p:sp>
        <p:nvSpPr>
          <p:cNvPr id="24" name="TextBox 26"/>
          <p:cNvSpPr txBox="1"/>
          <p:nvPr/>
        </p:nvSpPr>
        <p:spPr>
          <a:xfrm>
            <a:off x="5076056" y="1990581"/>
            <a:ext cx="3657600" cy="83099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Use this  format  for process improvement (in case of Lean project use a VSM)</a:t>
            </a:r>
          </a:p>
          <a:p>
            <a:r>
              <a:rPr lang="en-US" sz="1200" i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For design improvement  use Boundary Diagram or Parameter  Diagram, for the applicable function(s)</a:t>
            </a:r>
            <a:endParaRPr lang="en-US" sz="1200" i="1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7149479" y="5325888"/>
            <a:ext cx="1584177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These should be the CTQs</a:t>
            </a:r>
            <a:endParaRPr lang="en-US" sz="1200" i="1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55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ANALYZE</a:t>
            </a:r>
            <a:br>
              <a:rPr lang="en-GB" noProof="0" dirty="0" smtClean="0"/>
            </a:br>
            <a:r>
              <a:rPr lang="en-GB" noProof="0" dirty="0" smtClean="0"/>
              <a:t>7 - Map process and identify inputs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Ishikawa Diagram</a:t>
            </a:r>
            <a:endParaRPr lang="en-GB" noProof="0" dirty="0"/>
          </a:p>
        </p:txBody>
      </p:sp>
      <p:sp>
        <p:nvSpPr>
          <p:cNvPr id="6" name="Line 78"/>
          <p:cNvSpPr>
            <a:spLocks noChangeShapeType="1"/>
          </p:cNvSpPr>
          <p:nvPr/>
        </p:nvSpPr>
        <p:spPr bwMode="auto">
          <a:xfrm>
            <a:off x="1044575" y="4037931"/>
            <a:ext cx="662463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79"/>
          <p:cNvSpPr>
            <a:spLocks noChangeArrowheads="1"/>
          </p:cNvSpPr>
          <p:nvPr/>
        </p:nvSpPr>
        <p:spPr bwMode="auto">
          <a:xfrm>
            <a:off x="7691438" y="3601368"/>
            <a:ext cx="1223962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</a:rPr>
              <a:t>Defect</a:t>
            </a:r>
            <a:endParaRPr lang="en-GB" sz="1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Line 80"/>
          <p:cNvSpPr>
            <a:spLocks noChangeShapeType="1"/>
          </p:cNvSpPr>
          <p:nvPr/>
        </p:nvSpPr>
        <p:spPr bwMode="auto">
          <a:xfrm>
            <a:off x="6476999" y="2396455"/>
            <a:ext cx="904875" cy="1641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81"/>
          <p:cNvSpPr>
            <a:spLocks noChangeShapeType="1"/>
          </p:cNvSpPr>
          <p:nvPr/>
        </p:nvSpPr>
        <p:spPr bwMode="auto">
          <a:xfrm>
            <a:off x="4495800" y="2396455"/>
            <a:ext cx="868363" cy="1641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82"/>
          <p:cNvSpPr>
            <a:spLocks noChangeShapeType="1"/>
          </p:cNvSpPr>
          <p:nvPr/>
        </p:nvSpPr>
        <p:spPr bwMode="auto">
          <a:xfrm>
            <a:off x="2286000" y="2396455"/>
            <a:ext cx="919163" cy="1641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83"/>
          <p:cNvSpPr>
            <a:spLocks noChangeShapeType="1"/>
          </p:cNvSpPr>
          <p:nvPr/>
        </p:nvSpPr>
        <p:spPr bwMode="auto">
          <a:xfrm flipV="1">
            <a:off x="6324599" y="4037930"/>
            <a:ext cx="912813" cy="1482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84"/>
          <p:cNvSpPr txBox="1">
            <a:spLocks noChangeArrowheads="1"/>
          </p:cNvSpPr>
          <p:nvPr/>
        </p:nvSpPr>
        <p:spPr bwMode="auto">
          <a:xfrm>
            <a:off x="971550" y="1937668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Arial" pitchFamily="34" charset="0"/>
              </a:rPr>
              <a:t>Measurement</a:t>
            </a:r>
          </a:p>
        </p:txBody>
      </p:sp>
      <p:sp>
        <p:nvSpPr>
          <p:cNvPr id="13" name="Text Box 85"/>
          <p:cNvSpPr txBox="1">
            <a:spLocks noChangeArrowheads="1"/>
          </p:cNvSpPr>
          <p:nvPr/>
        </p:nvSpPr>
        <p:spPr bwMode="auto">
          <a:xfrm>
            <a:off x="3680028" y="1939255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 smtClean="0">
                <a:solidFill>
                  <a:schemeClr val="tx1"/>
                </a:solidFill>
                <a:latin typeface="Arial" pitchFamily="34" charset="0"/>
              </a:rPr>
              <a:t>Machine</a:t>
            </a:r>
            <a:endParaRPr lang="en-GB" sz="18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4" name="Text Box 86"/>
          <p:cNvSpPr txBox="1">
            <a:spLocks noChangeArrowheads="1"/>
          </p:cNvSpPr>
          <p:nvPr/>
        </p:nvSpPr>
        <p:spPr bwMode="auto">
          <a:xfrm>
            <a:off x="5869885" y="1939255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 smtClean="0">
                <a:solidFill>
                  <a:schemeClr val="tx1"/>
                </a:solidFill>
                <a:latin typeface="Arial" pitchFamily="34" charset="0"/>
              </a:rPr>
              <a:t>Men</a:t>
            </a:r>
            <a:endParaRPr lang="en-GB" sz="18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5" name="Text Box 87"/>
          <p:cNvSpPr txBox="1">
            <a:spLocks noChangeArrowheads="1"/>
          </p:cNvSpPr>
          <p:nvPr/>
        </p:nvSpPr>
        <p:spPr bwMode="auto">
          <a:xfrm>
            <a:off x="1116013" y="5582568"/>
            <a:ext cx="112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Arial" pitchFamily="34" charset="0"/>
              </a:rPr>
              <a:t>Methods</a:t>
            </a:r>
          </a:p>
        </p:txBody>
      </p:sp>
      <p:sp>
        <p:nvSpPr>
          <p:cNvPr id="16" name="Text Box 88"/>
          <p:cNvSpPr txBox="1">
            <a:spLocks noChangeArrowheads="1"/>
          </p:cNvSpPr>
          <p:nvPr/>
        </p:nvSpPr>
        <p:spPr bwMode="auto">
          <a:xfrm>
            <a:off x="3132138" y="5582568"/>
            <a:ext cx="158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Arial" pitchFamily="34" charset="0"/>
              </a:rPr>
              <a:t>Environment</a:t>
            </a:r>
          </a:p>
        </p:txBody>
      </p:sp>
      <p:sp>
        <p:nvSpPr>
          <p:cNvPr id="17" name="Text Box 89"/>
          <p:cNvSpPr txBox="1">
            <a:spLocks noChangeArrowheads="1"/>
          </p:cNvSpPr>
          <p:nvPr/>
        </p:nvSpPr>
        <p:spPr bwMode="auto">
          <a:xfrm>
            <a:off x="5478463" y="5582568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800" b="1" dirty="0">
                <a:solidFill>
                  <a:schemeClr val="tx1"/>
                </a:solidFill>
                <a:latin typeface="Arial" pitchFamily="34" charset="0"/>
              </a:rPr>
              <a:t>Materials</a:t>
            </a:r>
          </a:p>
        </p:txBody>
      </p:sp>
      <p:sp>
        <p:nvSpPr>
          <p:cNvPr id="18" name="Line 90"/>
          <p:cNvSpPr>
            <a:spLocks noChangeShapeType="1"/>
          </p:cNvSpPr>
          <p:nvPr/>
        </p:nvSpPr>
        <p:spPr bwMode="auto">
          <a:xfrm flipV="1">
            <a:off x="4343400" y="4037930"/>
            <a:ext cx="895350" cy="14827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91"/>
          <p:cNvSpPr>
            <a:spLocks noChangeShapeType="1"/>
          </p:cNvSpPr>
          <p:nvPr/>
        </p:nvSpPr>
        <p:spPr bwMode="auto">
          <a:xfrm flipV="1">
            <a:off x="2133600" y="4037929"/>
            <a:ext cx="946150" cy="14827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Conclusion:  </a:t>
            </a:r>
            <a:endParaRPr lang="en-US" sz="1600" dirty="0">
              <a:latin typeface="+mj-lt"/>
            </a:endParaRPr>
          </a:p>
        </p:txBody>
      </p:sp>
      <p:sp>
        <p:nvSpPr>
          <p:cNvPr id="22" name="TextBox 17"/>
          <p:cNvSpPr txBox="1"/>
          <p:nvPr/>
        </p:nvSpPr>
        <p:spPr>
          <a:xfrm>
            <a:off x="5364162" y="1196752"/>
            <a:ext cx="2327275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j-lt"/>
              </a:rPr>
              <a:t>Create this diagram to complete and categorize  the list of inputs </a:t>
            </a:r>
            <a:endParaRPr lang="en-US" sz="1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26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ANALYZE</a:t>
            </a:r>
            <a:br>
              <a:rPr lang="en-GB" noProof="0" dirty="0" smtClean="0"/>
            </a:br>
            <a:r>
              <a:rPr lang="en-GB" noProof="0" dirty="0" smtClean="0"/>
              <a:t>8 – Isolate key inputs</a:t>
            </a:r>
            <a:endParaRPr lang="en-GB" noProof="0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Conclusion:  </a:t>
            </a:r>
            <a:endParaRPr lang="en-US" sz="1600" dirty="0">
              <a:latin typeface="+mj-lt"/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 bwMode="auto">
          <a:xfrm>
            <a:off x="1752600" y="2761050"/>
            <a:ext cx="5257800" cy="64807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3038" indent="-173038" algn="l" rtl="0" eaLnBrk="0" fontAlgn="base" hangingPunct="0">
              <a:spcBef>
                <a:spcPts val="438"/>
              </a:spcBef>
              <a:spcAft>
                <a:spcPct val="0"/>
              </a:spcAft>
              <a:buClr>
                <a:srgbClr val="2D8EC1"/>
              </a:buClr>
              <a:buFont typeface="Arial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342900" indent="-17145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514350" indent="-11430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•"/>
              <a:defRPr sz="1400">
                <a:solidFill>
                  <a:schemeClr val="tx1"/>
                </a:solidFill>
                <a:latin typeface="+mn-lt"/>
                <a:ea typeface="Geneva" pitchFamily="-1" charset="-128"/>
                <a:cs typeface="Geneva" pitchFamily="-65" charset="-128"/>
              </a:defRPr>
            </a:lvl3pPr>
            <a:lvl4pPr marL="742950" indent="-17145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Geneva" pitchFamily="-1" charset="-128"/>
                <a:cs typeface="Geneva"/>
              </a:defRPr>
            </a:lvl4pPr>
            <a:lvl5pPr marL="920750" indent="-119063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65" charset="-128"/>
                <a:cs typeface="ヒラギノ角ゴ Pro W3" pitchFamily="-65" charset="-128"/>
              </a:defRPr>
            </a:lvl5pPr>
            <a:lvl6pPr marL="25146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3038" marR="0" lvl="0" indent="-173038" algn="l" defTabSz="914400" rtl="0" eaLnBrk="0" fontAlgn="base" latinLnBrk="0" hangingPunct="0">
              <a:lnSpc>
                <a:spcPct val="100000"/>
              </a:lnSpc>
              <a:spcBef>
                <a:spcPts val="438"/>
              </a:spcBef>
              <a:spcAft>
                <a:spcPct val="0"/>
              </a:spcAft>
              <a:buClr>
                <a:srgbClr val="2D8EC1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If a large number of inputs is identified, it is important to limit the analysis to a small set of important (key)inputs.</a:t>
            </a:r>
          </a:p>
          <a:p>
            <a:pPr marL="173038" marR="0" lvl="0" indent="-173038" algn="l" defTabSz="914400" rtl="0" eaLnBrk="0" fontAlgn="base" latinLnBrk="0" hangingPunct="0">
              <a:lnSpc>
                <a:spcPct val="100000"/>
              </a:lnSpc>
              <a:spcBef>
                <a:spcPts val="438"/>
              </a:spcBef>
              <a:spcAft>
                <a:spcPct val="0"/>
              </a:spcAft>
              <a:buClr>
                <a:srgbClr val="2D8EC1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Tools include: Cause &amp; effect matrix, screening (DOE), FMEA</a:t>
            </a:r>
          </a:p>
        </p:txBody>
      </p:sp>
    </p:spTree>
    <p:extLst>
      <p:ext uri="{BB962C8B-B14F-4D97-AF65-F5344CB8AC3E}">
        <p14:creationId xmlns:p14="http://schemas.microsoft.com/office/powerpoint/2010/main" val="22219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ANALYZE</a:t>
            </a:r>
            <a:br>
              <a:rPr lang="en-GB" noProof="0" dirty="0" smtClean="0"/>
            </a:br>
            <a:r>
              <a:rPr lang="en-GB" noProof="0" dirty="0" smtClean="0"/>
              <a:t>9 – Develop Y=f(X) function</a:t>
            </a:r>
            <a:endParaRPr lang="en-GB" noProof="0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Conclusion:  </a:t>
            </a:r>
            <a:endParaRPr lang="en-US" sz="1600" dirty="0">
              <a:latin typeface="+mj-lt"/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2765174" y="2937446"/>
            <a:ext cx="37338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3038" indent="-173038" algn="l" rtl="0" eaLnBrk="0" fontAlgn="base" hangingPunct="0">
              <a:spcBef>
                <a:spcPts val="438"/>
              </a:spcBef>
              <a:spcAft>
                <a:spcPct val="0"/>
              </a:spcAft>
              <a:buClr>
                <a:srgbClr val="2D8EC1"/>
              </a:buClr>
              <a:buFont typeface="Arial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342900" indent="-17145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514350" indent="-11430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•"/>
              <a:defRPr sz="1400">
                <a:solidFill>
                  <a:schemeClr val="tx1"/>
                </a:solidFill>
                <a:latin typeface="+mn-lt"/>
                <a:ea typeface="Geneva" pitchFamily="-1" charset="-128"/>
                <a:cs typeface="Geneva" pitchFamily="-65" charset="-128"/>
              </a:defRPr>
            </a:lvl3pPr>
            <a:lvl4pPr marL="742950" indent="-17145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Geneva" pitchFamily="-1" charset="-128"/>
                <a:cs typeface="Geneva"/>
              </a:defRPr>
            </a:lvl4pPr>
            <a:lvl5pPr marL="920750" indent="-119063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65" charset="-128"/>
                <a:cs typeface="ヒラギノ角ゴ Pro W3" pitchFamily="-65" charset="-128"/>
              </a:defRPr>
            </a:lvl5pPr>
            <a:lvl6pPr marL="25146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3038" marR="0" lvl="0" indent="-173038" algn="l" defTabSz="914400" rtl="0" eaLnBrk="0" fontAlgn="base" latinLnBrk="0" hangingPunct="0">
              <a:lnSpc>
                <a:spcPct val="100000"/>
              </a:lnSpc>
              <a:spcBef>
                <a:spcPts val="438"/>
              </a:spcBef>
              <a:spcAft>
                <a:spcPct val="0"/>
              </a:spcAft>
              <a:buClr>
                <a:srgbClr val="2D8EC1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Tools: </a:t>
            </a:r>
            <a:r>
              <a:rPr kumimoji="0" lang="en-US" sz="1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Anova</a:t>
            </a: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, Regression, DOE, simulation, </a:t>
            </a:r>
            <a:r>
              <a:rPr kumimoji="0" lang="en-US" sz="1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etc</a:t>
            </a: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145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IMPROVE</a:t>
            </a:r>
            <a:br>
              <a:rPr lang="en-GB" noProof="0" dirty="0" smtClean="0"/>
            </a:br>
            <a:r>
              <a:rPr lang="en-GB" noProof="0" dirty="0" smtClean="0"/>
              <a:t>10 – Determine optimum settings</a:t>
            </a:r>
            <a:endParaRPr lang="en-GB" noProof="0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Conclusion:  </a:t>
            </a:r>
            <a:endParaRPr lang="en-US" sz="1600" dirty="0">
              <a:latin typeface="+mj-lt"/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 bwMode="auto">
          <a:xfrm>
            <a:off x="3554152" y="2667000"/>
            <a:ext cx="1883296" cy="34753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3038" indent="-173038" algn="l" rtl="0" eaLnBrk="0" fontAlgn="base" hangingPunct="0">
              <a:spcBef>
                <a:spcPts val="438"/>
              </a:spcBef>
              <a:spcAft>
                <a:spcPct val="0"/>
              </a:spcAft>
              <a:buClr>
                <a:srgbClr val="2D8EC1"/>
              </a:buClr>
              <a:buFont typeface="Arial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342900" indent="-17145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</a:defRPr>
            </a:lvl2pPr>
            <a:lvl3pPr marL="514350" indent="-11430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•"/>
              <a:defRPr sz="1400">
                <a:solidFill>
                  <a:schemeClr val="tx1"/>
                </a:solidFill>
                <a:latin typeface="+mn-lt"/>
                <a:ea typeface="Geneva" pitchFamily="-1" charset="-128"/>
                <a:cs typeface="Geneva" pitchFamily="-65" charset="-128"/>
              </a:defRPr>
            </a:lvl3pPr>
            <a:lvl4pPr marL="742950" indent="-17145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Geneva" pitchFamily="-1" charset="-128"/>
                <a:cs typeface="Geneva"/>
              </a:defRPr>
            </a:lvl4pPr>
            <a:lvl5pPr marL="920750" indent="-119063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0092D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65" charset="-128"/>
                <a:cs typeface="ヒラギノ角ゴ Pro W3" pitchFamily="-65" charset="-128"/>
              </a:defRPr>
            </a:lvl5pPr>
            <a:lvl6pPr marL="25146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>
                <a:srgbClr val="FF9818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3038" marR="0" lvl="0" indent="-173038" algn="l" defTabSz="914400" rtl="0" eaLnBrk="0" fontAlgn="base" latinLnBrk="0" hangingPunct="0">
              <a:lnSpc>
                <a:spcPct val="100000"/>
              </a:lnSpc>
              <a:spcBef>
                <a:spcPts val="438"/>
              </a:spcBef>
              <a:spcAft>
                <a:spcPct val="0"/>
              </a:spcAft>
              <a:buClr>
                <a:srgbClr val="2D8EC1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>DOE, simulation, etc</a:t>
            </a: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36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IMPROVE</a:t>
            </a:r>
            <a:br>
              <a:rPr lang="en-GB" noProof="0" dirty="0" smtClean="0"/>
            </a:br>
            <a:r>
              <a:rPr lang="en-GB" noProof="0" dirty="0" smtClean="0"/>
              <a:t>11 – Implement proposed improvement</a:t>
            </a:r>
            <a:endParaRPr lang="en-GB" noProof="0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Conclusion:  </a:t>
            </a:r>
            <a:endParaRPr lang="en-US" sz="1600" dirty="0">
              <a:latin typeface="+mj-lt"/>
            </a:endParaRP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267744" y="2924944"/>
            <a:ext cx="324036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Show a list of implemented improvements </a:t>
            </a:r>
          </a:p>
        </p:txBody>
      </p:sp>
    </p:spTree>
    <p:extLst>
      <p:ext uri="{BB962C8B-B14F-4D97-AF65-F5344CB8AC3E}">
        <p14:creationId xmlns:p14="http://schemas.microsoft.com/office/powerpoint/2010/main" val="184473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IMPROVE</a:t>
            </a:r>
            <a:br>
              <a:rPr lang="en-GB" noProof="0" dirty="0" smtClean="0"/>
            </a:br>
            <a:r>
              <a:rPr lang="en-GB" noProof="0" dirty="0" smtClean="0"/>
              <a:t>12 – Validate proposed improvement</a:t>
            </a:r>
            <a:endParaRPr lang="en-GB" noProof="0" dirty="0"/>
          </a:p>
        </p:txBody>
      </p:sp>
      <p:sp>
        <p:nvSpPr>
          <p:cNvPr id="6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Conclusion:  </a:t>
            </a:r>
            <a:endParaRPr lang="en-US" sz="1600" dirty="0">
              <a:latin typeface="+mj-lt"/>
            </a:endParaRP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1703784" y="2863969"/>
            <a:ext cx="632460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Show the verification  run compared to baseline that the Define conditions will be met.</a:t>
            </a:r>
          </a:p>
        </p:txBody>
      </p:sp>
    </p:spTree>
    <p:extLst>
      <p:ext uri="{BB962C8B-B14F-4D97-AF65-F5344CB8AC3E}">
        <p14:creationId xmlns:p14="http://schemas.microsoft.com/office/powerpoint/2010/main" val="307321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CONTROL</a:t>
            </a:r>
            <a:br>
              <a:rPr lang="en-GB" noProof="0" dirty="0" smtClean="0"/>
            </a:br>
            <a:r>
              <a:rPr lang="en-GB" noProof="0" dirty="0" smtClean="0"/>
              <a:t>13 – Implement control strategy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altLang="nl-NL" noProof="0" dirty="0" smtClean="0"/>
              <a:t>Open actions</a:t>
            </a:r>
          </a:p>
          <a:p>
            <a:pPr lvl="1"/>
            <a:r>
              <a:rPr lang="en-GB" altLang="nl-NL" noProof="0" dirty="0" smtClean="0"/>
              <a:t>….</a:t>
            </a:r>
          </a:p>
          <a:p>
            <a:pPr lvl="1"/>
            <a:r>
              <a:rPr lang="en-GB" altLang="nl-NL" noProof="0" dirty="0" smtClean="0"/>
              <a:t>….</a:t>
            </a:r>
          </a:p>
          <a:p>
            <a:pPr lvl="0"/>
            <a:endParaRPr lang="en-GB" altLang="nl-NL" noProof="0" dirty="0" smtClean="0"/>
          </a:p>
          <a:p>
            <a:pPr lvl="0"/>
            <a:r>
              <a:rPr lang="en-GB" altLang="nl-NL" noProof="0" dirty="0" smtClean="0"/>
              <a:t>Documentation  </a:t>
            </a:r>
          </a:p>
          <a:p>
            <a:pPr lvl="1"/>
            <a:r>
              <a:rPr lang="en-GB" altLang="nl-NL" noProof="0" dirty="0" smtClean="0"/>
              <a:t>Component drawings</a:t>
            </a:r>
          </a:p>
          <a:p>
            <a:pPr lvl="1"/>
            <a:r>
              <a:rPr lang="en-GB" altLang="nl-NL" noProof="0" dirty="0" smtClean="0"/>
              <a:t>Manufacturing specifications</a:t>
            </a:r>
          </a:p>
          <a:p>
            <a:pPr lvl="1"/>
            <a:r>
              <a:rPr lang="en-GB" altLang="nl-NL" noProof="0" dirty="0" smtClean="0"/>
              <a:t>Control plan</a:t>
            </a:r>
          </a:p>
          <a:p>
            <a:pPr lvl="1"/>
            <a:r>
              <a:rPr lang="en-GB" altLang="nl-NL" noProof="0" dirty="0" smtClean="0"/>
              <a:t>Engineering reports</a:t>
            </a:r>
          </a:p>
          <a:p>
            <a:pPr lvl="1"/>
            <a:r>
              <a:rPr lang="en-GB" altLang="nl-NL" noProof="0" dirty="0" smtClean="0"/>
              <a:t>FMEA</a:t>
            </a:r>
          </a:p>
          <a:p>
            <a:pPr lvl="1"/>
            <a:r>
              <a:rPr lang="en-GB" altLang="nl-NL" noProof="0" dirty="0" smtClean="0"/>
              <a:t>..</a:t>
            </a:r>
          </a:p>
          <a:p>
            <a:pPr lvl="1"/>
            <a:endParaRPr lang="en-GB" altLang="nl-NL" noProof="0" dirty="0" smtClean="0"/>
          </a:p>
          <a:p>
            <a:pPr lvl="0"/>
            <a:r>
              <a:rPr lang="en-GB" altLang="nl-NL" noProof="0" dirty="0" smtClean="0"/>
              <a:t>Roles &amp; responsibilities</a:t>
            </a:r>
          </a:p>
          <a:p>
            <a:pPr lvl="1"/>
            <a:r>
              <a:rPr lang="en-GB" altLang="nl-NL" noProof="0" dirty="0" smtClean="0"/>
              <a:t>..</a:t>
            </a:r>
          </a:p>
          <a:p>
            <a:endParaRPr lang="en-GB" noProof="0" dirty="0"/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3564000" y="2636912"/>
            <a:ext cx="518400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How is assured that all information is well documented for future success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3564000" y="4952201"/>
            <a:ext cx="518400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What are the key roles &amp; responsibilities to assure continued success</a:t>
            </a: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3564000" y="1412776"/>
            <a:ext cx="518400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Actions and owners necessary to finish </a:t>
            </a:r>
            <a:r>
              <a:rPr kumimoji="0" lang="en-US" sz="1200" b="0" i="1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this</a:t>
            </a: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 project</a:t>
            </a:r>
          </a:p>
        </p:txBody>
      </p:sp>
    </p:spTree>
    <p:extLst>
      <p:ext uri="{BB962C8B-B14F-4D97-AF65-F5344CB8AC3E}">
        <p14:creationId xmlns:p14="http://schemas.microsoft.com/office/powerpoint/2010/main" val="122332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DMAIC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5461907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158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CONTROL</a:t>
            </a:r>
            <a:br>
              <a:rPr lang="en-GB" noProof="0" smtClean="0"/>
            </a:br>
            <a:r>
              <a:rPr lang="en-GB" noProof="0" smtClean="0"/>
              <a:t>14 – Close out project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nl-NL" noProof="0" smtClean="0"/>
              <a:t>Conclusions </a:t>
            </a:r>
          </a:p>
          <a:p>
            <a:pPr lvl="1"/>
            <a:r>
              <a:rPr lang="en-GB" noProof="0" smtClean="0"/>
              <a:t>….</a:t>
            </a:r>
          </a:p>
          <a:p>
            <a:pPr lvl="2"/>
            <a:endParaRPr lang="en-GB" altLang="nl-NL" noProof="0" smtClean="0"/>
          </a:p>
          <a:p>
            <a:pPr lvl="0"/>
            <a:endParaRPr lang="en-GB" altLang="nl-NL" noProof="0" smtClean="0"/>
          </a:p>
          <a:p>
            <a:pPr lvl="0"/>
            <a:r>
              <a:rPr lang="en-GB" altLang="nl-NL" noProof="0" smtClean="0"/>
              <a:t>Recommendations</a:t>
            </a:r>
          </a:p>
          <a:p>
            <a:pPr lvl="1"/>
            <a:r>
              <a:rPr lang="en-GB" noProof="0" smtClean="0"/>
              <a:t>….</a:t>
            </a:r>
          </a:p>
          <a:p>
            <a:pPr lvl="1"/>
            <a:r>
              <a:rPr lang="en-GB" noProof="0" smtClean="0"/>
              <a:t>….</a:t>
            </a:r>
          </a:p>
          <a:p>
            <a:pPr lvl="1"/>
            <a:endParaRPr lang="en-GB" noProof="0" smtClean="0"/>
          </a:p>
          <a:p>
            <a:pPr lvl="0"/>
            <a:endParaRPr lang="en-GB" altLang="nl-NL" noProof="0" smtClean="0"/>
          </a:p>
          <a:p>
            <a:r>
              <a:rPr lang="en-GB" altLang="nl-NL" noProof="0" smtClean="0"/>
              <a:t>Lessons learned</a:t>
            </a:r>
          </a:p>
          <a:p>
            <a:pPr lvl="1"/>
            <a:r>
              <a:rPr lang="en-GB" noProof="0" smtClean="0"/>
              <a:t>….</a:t>
            </a:r>
          </a:p>
          <a:p>
            <a:pPr lvl="1"/>
            <a:r>
              <a:rPr lang="en-GB" noProof="0" smtClean="0"/>
              <a:t>….</a:t>
            </a:r>
            <a:endParaRPr lang="en-GB" noProof="0" dirty="0"/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3131840" y="2780928"/>
            <a:ext cx="297180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For follow-up, next steps, or next projects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3131840" y="4365104"/>
            <a:ext cx="190500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For colleagues, others</a:t>
            </a: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3131840" y="1412776"/>
            <a:ext cx="434340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Relate this to the project objective, targets and deliverables</a:t>
            </a:r>
          </a:p>
        </p:txBody>
      </p:sp>
    </p:spTree>
    <p:extLst>
      <p:ext uri="{BB962C8B-B14F-4D97-AF65-F5344CB8AC3E}">
        <p14:creationId xmlns:p14="http://schemas.microsoft.com/office/powerpoint/2010/main" val="4601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CONTROL</a:t>
            </a:r>
            <a:br>
              <a:rPr lang="en-GB" noProof="0" dirty="0" smtClean="0"/>
            </a:br>
            <a:r>
              <a:rPr lang="en-GB" noProof="0" dirty="0" smtClean="0"/>
              <a:t>14 – Close out project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The realized benefits of this projects are:</a:t>
            </a:r>
          </a:p>
          <a:p>
            <a:pPr lvl="1"/>
            <a:endParaRPr lang="en-GB" noProof="0" dirty="0" smtClean="0"/>
          </a:p>
          <a:p>
            <a:pPr lvl="1"/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ar-EG" noProof="0" smtClean="0"/>
              <a:t>تزود للاستشارات و التدريب</a:t>
            </a:r>
            <a:endParaRPr lang="en-US" noProof="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87160" y="5091896"/>
            <a:ext cx="2401431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</a:rPr>
              <a:t>Controller:</a:t>
            </a:r>
          </a:p>
          <a:p>
            <a:pPr defTabSz="762000" eaLnBrk="0" hangingPunct="0"/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</a:rPr>
              <a:t>Date, Name &amp; Signature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197343" y="5091896"/>
            <a:ext cx="5548521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r>
              <a:rPr lang="en-GB" sz="1600" dirty="0" smtClean="0"/>
              <a:t>-</a:t>
            </a:r>
            <a:endParaRPr lang="en-GB" sz="1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89760" y="4265528"/>
            <a:ext cx="2401431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</a:rPr>
              <a:t>Champion:</a:t>
            </a:r>
          </a:p>
          <a:p>
            <a:pPr defTabSz="762000" eaLnBrk="0" hangingPunct="0"/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</a:rPr>
              <a:t>Date, Name &amp; Signature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199943" y="4265528"/>
            <a:ext cx="5548521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r>
              <a:rPr lang="en-GB" sz="1600" dirty="0" smtClean="0"/>
              <a:t>-</a:t>
            </a:r>
            <a:endParaRPr lang="en-GB" sz="16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81008" y="5921712"/>
            <a:ext cx="2401431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BB</a:t>
            </a:r>
            <a:endParaRPr lang="en-GB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191191" y="5921712"/>
            <a:ext cx="5548521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r>
              <a:rPr lang="en-GB" sz="1600" dirty="0" smtClean="0"/>
              <a:t>-</a:t>
            </a:r>
            <a:endParaRPr lang="en-GB" sz="1600" dirty="0"/>
          </a:p>
        </p:txBody>
      </p:sp>
      <p:sp>
        <p:nvSpPr>
          <p:cNvPr id="12" name="Text Box 35"/>
          <p:cNvSpPr txBox="1">
            <a:spLocks noChangeArrowheads="1"/>
          </p:cNvSpPr>
          <p:nvPr/>
        </p:nvSpPr>
        <p:spPr bwMode="auto">
          <a:xfrm>
            <a:off x="3200400" y="3068960"/>
            <a:ext cx="4191000" cy="2769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Summarize final total savings, average per year </a:t>
            </a:r>
          </a:p>
        </p:txBody>
      </p:sp>
    </p:spTree>
    <p:extLst>
      <p:ext uri="{BB962C8B-B14F-4D97-AF65-F5344CB8AC3E}">
        <p14:creationId xmlns:p14="http://schemas.microsoft.com/office/powerpoint/2010/main" val="408676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DMAIC</a:t>
            </a:r>
            <a:br>
              <a:rPr lang="en-GB" noProof="0" dirty="0" smtClean="0"/>
            </a:br>
            <a:r>
              <a:rPr lang="en-GB" noProof="0" dirty="0" smtClean="0"/>
              <a:t>Process improvement roadmap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1000" y="1447800"/>
            <a:ext cx="6594475" cy="5040312"/>
          </a:xfrm>
        </p:spPr>
        <p:txBody>
          <a:bodyPr>
            <a:normAutofit fontScale="70000" lnSpcReduction="20000"/>
          </a:bodyPr>
          <a:lstStyle/>
          <a:p>
            <a:r>
              <a:rPr lang="en-GB" noProof="0" dirty="0" smtClean="0"/>
              <a:t>DMAIC roadmap</a:t>
            </a:r>
          </a:p>
          <a:p>
            <a:pPr lvl="1"/>
            <a:endParaRPr lang="en-GB" noProof="0" dirty="0" smtClean="0"/>
          </a:p>
          <a:p>
            <a:pPr lvl="1"/>
            <a:r>
              <a:rPr lang="en-GB" noProof="0" dirty="0" smtClean="0"/>
              <a:t>Define	1	Define and Scope project</a:t>
            </a:r>
          </a:p>
          <a:p>
            <a:pPr marL="179387" lvl="1" indent="0">
              <a:buNone/>
            </a:pPr>
            <a:r>
              <a:rPr lang="en-GB" noProof="0" dirty="0" smtClean="0"/>
              <a:t>		2	Define defect and CTQs</a:t>
            </a:r>
          </a:p>
          <a:p>
            <a:pPr marL="179387" lvl="1" indent="0">
              <a:buNone/>
            </a:pPr>
            <a:r>
              <a:rPr lang="en-GB" noProof="0" dirty="0" smtClean="0"/>
              <a:t>		3	Plan and document project</a:t>
            </a:r>
          </a:p>
          <a:p>
            <a:pPr lvl="1"/>
            <a:r>
              <a:rPr lang="en-GB" noProof="0" dirty="0" smtClean="0"/>
              <a:t>Measure	4	Evaluate measurement system</a:t>
            </a:r>
          </a:p>
          <a:p>
            <a:pPr marL="179387" lvl="1" indent="0">
              <a:buNone/>
            </a:pPr>
            <a:r>
              <a:rPr lang="en-GB" noProof="0" dirty="0" smtClean="0"/>
              <a:t>		5	Establish baseline</a:t>
            </a:r>
          </a:p>
          <a:p>
            <a:pPr marL="179387" lvl="1" indent="0">
              <a:buNone/>
            </a:pPr>
            <a:r>
              <a:rPr lang="en-GB" noProof="0" dirty="0" smtClean="0"/>
              <a:t>		6	Set improvement goals</a:t>
            </a:r>
          </a:p>
          <a:p>
            <a:pPr lvl="1"/>
            <a:r>
              <a:rPr lang="en-GB" noProof="0" dirty="0" err="1" smtClean="0"/>
              <a:t>Analyze</a:t>
            </a:r>
            <a:r>
              <a:rPr lang="en-GB" noProof="0" dirty="0" smtClean="0"/>
              <a:t>	7	Map process and identify inputs</a:t>
            </a:r>
          </a:p>
          <a:p>
            <a:pPr marL="179387" lvl="1" indent="0">
              <a:buNone/>
            </a:pPr>
            <a:r>
              <a:rPr lang="en-GB" noProof="0" dirty="0" smtClean="0"/>
              <a:t>		8	Isolate key inputs</a:t>
            </a:r>
          </a:p>
          <a:p>
            <a:pPr marL="179387" lvl="1" indent="0">
              <a:buNone/>
            </a:pPr>
            <a:r>
              <a:rPr lang="en-GB" noProof="0" dirty="0" smtClean="0"/>
              <a:t>		9	Develop Y=f(X) function</a:t>
            </a:r>
          </a:p>
          <a:p>
            <a:pPr lvl="1"/>
            <a:r>
              <a:rPr lang="en-GB" noProof="0" dirty="0" smtClean="0"/>
              <a:t>Improve	10	Determine optimum settings</a:t>
            </a:r>
          </a:p>
          <a:p>
            <a:pPr marL="179387" lvl="1" indent="0">
              <a:buNone/>
            </a:pPr>
            <a:r>
              <a:rPr lang="en-GB" noProof="0" dirty="0" smtClean="0"/>
              <a:t>		11	Implement proposed improvement</a:t>
            </a:r>
          </a:p>
          <a:p>
            <a:pPr marL="179387" lvl="1" indent="0">
              <a:buNone/>
            </a:pPr>
            <a:r>
              <a:rPr lang="en-GB" noProof="0" dirty="0" smtClean="0"/>
              <a:t>		12	Validate proposed improvement</a:t>
            </a:r>
          </a:p>
          <a:p>
            <a:pPr lvl="1"/>
            <a:r>
              <a:rPr lang="en-GB" noProof="0" dirty="0" smtClean="0"/>
              <a:t>Control	13	Implement control strategy</a:t>
            </a:r>
          </a:p>
          <a:p>
            <a:pPr marL="179387" lvl="1" indent="0">
              <a:buNone/>
            </a:pPr>
            <a:r>
              <a:rPr lang="en-GB" noProof="0" dirty="0" smtClean="0"/>
              <a:t>		14	Close out project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4073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DEFINE</a:t>
            </a:r>
            <a:br>
              <a:rPr lang="en-GB" noProof="0" dirty="0" smtClean="0"/>
            </a:br>
            <a:r>
              <a:rPr lang="en-GB" noProof="0" dirty="0" smtClean="0"/>
              <a:t>1 – Define and scope project</a:t>
            </a:r>
            <a:endParaRPr lang="en-GB" noProof="0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60000" y="1440000"/>
            <a:ext cx="1800200" cy="35434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Problem Description:</a:t>
            </a:r>
            <a:endParaRPr lang="ar-EG" sz="20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60000" y="5275312"/>
            <a:ext cx="1800200" cy="7459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Objectives:</a:t>
            </a:r>
            <a:endParaRPr lang="ar-EG" sz="20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defTabSz="762000" eaLnBrk="0" hangingPunct="0"/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184152" y="1440000"/>
            <a:ext cx="6708328" cy="3543472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09008" y="5275312"/>
            <a:ext cx="6683472" cy="745976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6" name="TextBox 8"/>
          <p:cNvSpPr txBox="1"/>
          <p:nvPr/>
        </p:nvSpPr>
        <p:spPr>
          <a:xfrm>
            <a:off x="2595770" y="1905000"/>
            <a:ext cx="3886200" cy="120032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en-US" sz="1200" i="1" dirty="0" smtClean="0">
                <a:latin typeface="+mj-lt"/>
              </a:rPr>
              <a:t>What is wrong, how does it affect the customer, what is the pain for the organization? Is it a priority, so in line with top-down priorities?</a:t>
            </a:r>
          </a:p>
          <a:p>
            <a:endParaRPr lang="en-US" sz="1200" i="1" dirty="0" smtClean="0">
              <a:latin typeface="+mj-lt"/>
            </a:endParaRPr>
          </a:p>
          <a:p>
            <a:endParaRPr lang="en-US" sz="1200" i="1" dirty="0" smtClean="0">
              <a:latin typeface="+mj-lt"/>
            </a:endParaRPr>
          </a:p>
          <a:p>
            <a:r>
              <a:rPr lang="en-US" sz="1200" i="1" dirty="0" smtClean="0">
                <a:latin typeface="+mj-lt"/>
              </a:rPr>
              <a:t>Add picture or drawing to explain</a:t>
            </a:r>
          </a:p>
        </p:txBody>
      </p:sp>
      <p:sp>
        <p:nvSpPr>
          <p:cNvPr id="17" name="TextBox 9"/>
          <p:cNvSpPr txBox="1"/>
          <p:nvPr/>
        </p:nvSpPr>
        <p:spPr>
          <a:xfrm>
            <a:off x="2595770" y="5417466"/>
            <a:ext cx="2448272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>
            <a:defPPr>
              <a:defRPr lang="nl-NL"/>
            </a:defPPr>
            <a:lvl1pPr>
              <a:defRPr sz="1200" i="1">
                <a:latin typeface="+mj-lt"/>
                <a:cs typeface="Arial" pitchFamily="34" charset="0"/>
              </a:defRPr>
            </a:lvl1pPr>
            <a:lvl2pPr>
              <a:defRPr sz="2000">
                <a:latin typeface="Times" pitchFamily="18" charset="0"/>
                <a:cs typeface="Arial" pitchFamily="34" charset="0"/>
              </a:defRPr>
            </a:lvl2pPr>
            <a:lvl3pPr>
              <a:defRPr sz="2000">
                <a:latin typeface="Times" pitchFamily="18" charset="0"/>
                <a:cs typeface="Arial" pitchFamily="34" charset="0"/>
              </a:defRPr>
            </a:lvl3pPr>
            <a:lvl4pPr>
              <a:defRPr sz="2000">
                <a:latin typeface="Times" pitchFamily="18" charset="0"/>
                <a:cs typeface="Arial" pitchFamily="34" charset="0"/>
              </a:defRPr>
            </a:lvl4pPr>
            <a:lvl5pPr>
              <a:defRPr sz="2000">
                <a:latin typeface="Times" pitchFamily="18" charset="0"/>
                <a:cs typeface="Arial" pitchFamily="34" charset="0"/>
              </a:defRPr>
            </a:lvl5pPr>
            <a:lvl6pPr>
              <a:defRPr sz="2000">
                <a:latin typeface="Times" pitchFamily="18" charset="0"/>
                <a:cs typeface="Arial" pitchFamily="34" charset="0"/>
              </a:defRPr>
            </a:lvl6pPr>
            <a:lvl7pPr>
              <a:defRPr sz="2000">
                <a:latin typeface="Times" pitchFamily="18" charset="0"/>
                <a:cs typeface="Arial" pitchFamily="34" charset="0"/>
              </a:defRPr>
            </a:lvl7pPr>
            <a:lvl8pPr>
              <a:defRPr sz="2000">
                <a:latin typeface="Times" pitchFamily="18" charset="0"/>
                <a:cs typeface="Arial" pitchFamily="34" charset="0"/>
              </a:defRPr>
            </a:lvl8pPr>
            <a:lvl9pPr>
              <a:defRPr sz="2000">
                <a:latin typeface="Times" pitchFamily="18" charset="0"/>
                <a:cs typeface="Arial" pitchFamily="34" charset="0"/>
              </a:defRPr>
            </a:lvl9pPr>
          </a:lstStyle>
          <a:p>
            <a:r>
              <a:rPr lang="en-US" dirty="0"/>
              <a:t>What do we want to achieve?</a:t>
            </a:r>
          </a:p>
          <a:p>
            <a:r>
              <a:rPr lang="en-US" dirty="0"/>
              <a:t>Helicopter view description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4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09008" y="2269773"/>
            <a:ext cx="6264696" cy="745976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09008" y="3126770"/>
            <a:ext cx="6264696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09008" y="3923591"/>
            <a:ext cx="6264696" cy="745976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209008" y="5577408"/>
            <a:ext cx="6264696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197199" y="4780588"/>
            <a:ext cx="6264696" cy="6858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209008" y="1412776"/>
            <a:ext cx="6264696" cy="745976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DEFINE</a:t>
            </a:r>
            <a:br>
              <a:rPr lang="en-GB" noProof="0" dirty="0" smtClean="0"/>
            </a:br>
            <a:r>
              <a:rPr lang="en-GB" noProof="0" dirty="0" smtClean="0"/>
              <a:t>1 – Define and scope project</a:t>
            </a:r>
            <a:endParaRPr lang="en-GB" noProof="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0000" y="2269773"/>
            <a:ext cx="1800200" cy="7459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 Scope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0000" y="3126770"/>
            <a:ext cx="18002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Out of Scope: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60000" y="3923591"/>
            <a:ext cx="1800200" cy="7459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Deliverables: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60000" y="5577408"/>
            <a:ext cx="18002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Soft Benefits: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60000" y="4780588"/>
            <a:ext cx="18002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Hard Benefits: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60000" y="1412776"/>
            <a:ext cx="1800200" cy="7459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762000" eaLnBrk="0" hangingPunct="0"/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Target: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41"/>
          <p:cNvSpPr>
            <a:spLocks noChangeArrowheads="1"/>
          </p:cNvSpPr>
          <p:nvPr/>
        </p:nvSpPr>
        <p:spPr bwMode="auto">
          <a:xfrm>
            <a:off x="2520000" y="1556792"/>
            <a:ext cx="3576000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+mj-lt"/>
                <a:cs typeface="Arial" pitchFamily="34" charset="0"/>
              </a:rPr>
              <a:t>Describe the quantified, measurable result (not the solution!).</a:t>
            </a:r>
          </a:p>
          <a:p>
            <a:r>
              <a:rPr lang="en-US" sz="1200" i="1" dirty="0">
                <a:latin typeface="+mj-lt"/>
                <a:cs typeface="Arial" pitchFamily="34" charset="0"/>
              </a:rPr>
              <a:t>What is the required timing?</a:t>
            </a:r>
          </a:p>
        </p:txBody>
      </p:sp>
      <p:sp>
        <p:nvSpPr>
          <p:cNvPr id="24" name="Rectangle 41"/>
          <p:cNvSpPr>
            <a:spLocks noChangeArrowheads="1"/>
          </p:cNvSpPr>
          <p:nvPr/>
        </p:nvSpPr>
        <p:spPr bwMode="auto">
          <a:xfrm>
            <a:off x="2286000" y="2440766"/>
            <a:ext cx="4303712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+mj-lt"/>
                <a:cs typeface="Arial" pitchFamily="34" charset="0"/>
              </a:rPr>
              <a:t>What are the boundaries of the process to </a:t>
            </a:r>
            <a:r>
              <a:rPr lang="en-US" sz="1200" i="1" dirty="0" smtClean="0">
                <a:latin typeface="+mj-lt"/>
                <a:cs typeface="Arial" pitchFamily="34" charset="0"/>
              </a:rPr>
              <a:t>analyze; </a:t>
            </a:r>
            <a:r>
              <a:rPr lang="en-US" sz="1200" i="1" dirty="0">
                <a:latin typeface="+mj-lt"/>
                <a:cs typeface="Arial" pitchFamily="34" charset="0"/>
              </a:rPr>
              <a:t>what are you allowed to change? </a:t>
            </a:r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2520000" y="3238837"/>
            <a:ext cx="4069712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+mj-lt"/>
                <a:cs typeface="Arial" pitchFamily="34" charset="0"/>
              </a:rPr>
              <a:t>What not . . . ? </a:t>
            </a:r>
          </a:p>
        </p:txBody>
      </p:sp>
      <p:sp>
        <p:nvSpPr>
          <p:cNvPr id="27" name="Rectangle 41"/>
          <p:cNvSpPr>
            <a:spLocks noChangeArrowheads="1"/>
          </p:cNvSpPr>
          <p:nvPr/>
        </p:nvSpPr>
        <p:spPr bwMode="auto">
          <a:xfrm>
            <a:off x="2520000" y="3933056"/>
            <a:ext cx="3576000" cy="83099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+mj-lt"/>
                <a:cs typeface="Arial" pitchFamily="34" charset="0"/>
              </a:rPr>
              <a:t>What evidence to put at the table to show that targets metrics are met?</a:t>
            </a:r>
          </a:p>
          <a:p>
            <a:r>
              <a:rPr lang="en-US" sz="1200" i="1" dirty="0">
                <a:latin typeface="+mj-lt"/>
                <a:cs typeface="Arial" pitchFamily="34" charset="0"/>
              </a:rPr>
              <a:t>This is the key element in the agreement with the champion</a:t>
            </a:r>
          </a:p>
        </p:txBody>
      </p:sp>
      <p:sp>
        <p:nvSpPr>
          <p:cNvPr id="28" name="Rectangle 41"/>
          <p:cNvSpPr>
            <a:spLocks noChangeArrowheads="1"/>
          </p:cNvSpPr>
          <p:nvPr/>
        </p:nvSpPr>
        <p:spPr bwMode="auto">
          <a:xfrm>
            <a:off x="2520000" y="4800322"/>
            <a:ext cx="3381243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+mj-lt"/>
                <a:cs typeface="Arial" pitchFamily="34" charset="0"/>
              </a:rPr>
              <a:t>Summarize the calculation to shows that this is a ‘major cost saving or cost avoidance, in </a:t>
            </a:r>
            <a:r>
              <a:rPr lang="en-US" sz="1200" i="1" dirty="0" err="1">
                <a:latin typeface="+mj-lt"/>
                <a:cs typeface="Arial" pitchFamily="34" charset="0"/>
              </a:rPr>
              <a:t>keuro</a:t>
            </a:r>
            <a:r>
              <a:rPr lang="en-US" sz="1200" i="1" dirty="0">
                <a:latin typeface="+mj-lt"/>
                <a:cs typeface="Arial" pitchFamily="34" charset="0"/>
              </a:rPr>
              <a:t>/year. Upon need add a separate sheet</a:t>
            </a:r>
          </a:p>
        </p:txBody>
      </p:sp>
      <p:sp>
        <p:nvSpPr>
          <p:cNvPr id="31" name="Rectangle 41"/>
          <p:cNvSpPr>
            <a:spLocks noChangeArrowheads="1"/>
          </p:cNvSpPr>
          <p:nvPr/>
        </p:nvSpPr>
        <p:spPr bwMode="auto">
          <a:xfrm>
            <a:off x="2520000" y="5703639"/>
            <a:ext cx="3423600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j-lt"/>
                <a:cs typeface="Arial" pitchFamily="34" charset="0"/>
              </a:rPr>
              <a:t>Any </a:t>
            </a:r>
            <a:r>
              <a:rPr lang="en-US" sz="1200" i="1" dirty="0">
                <a:latin typeface="+mj-lt"/>
                <a:cs typeface="Arial" pitchFamily="34" charset="0"/>
              </a:rPr>
              <a:t>nice additional benefits, like customer satisfaction, learning </a:t>
            </a:r>
            <a:r>
              <a:rPr lang="en-US" sz="1200" i="1" dirty="0" smtClean="0">
                <a:latin typeface="+mj-lt"/>
                <a:cs typeface="Arial" pitchFamily="34" charset="0"/>
              </a:rPr>
              <a:t>Lean Six </a:t>
            </a:r>
            <a:r>
              <a:rPr lang="en-US" sz="1200" i="1" dirty="0">
                <a:latin typeface="+mj-lt"/>
                <a:cs typeface="Arial" pitchFamily="34" charset="0"/>
              </a:rPr>
              <a:t>Sigma</a:t>
            </a:r>
          </a:p>
        </p:txBody>
      </p:sp>
    </p:spTree>
    <p:extLst>
      <p:ext uri="{BB962C8B-B14F-4D97-AF65-F5344CB8AC3E}">
        <p14:creationId xmlns:p14="http://schemas.microsoft.com/office/powerpoint/2010/main" val="190399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DEFINE</a:t>
            </a:r>
            <a:br>
              <a:rPr lang="en-GB" noProof="0" dirty="0" smtClean="0"/>
            </a:br>
            <a:r>
              <a:rPr lang="en-GB" noProof="0" dirty="0" smtClean="0"/>
              <a:t>2 - Define defects and CTQs</a:t>
            </a:r>
            <a:endParaRPr lang="en-GB" noProof="0" dirty="0"/>
          </a:p>
        </p:txBody>
      </p:sp>
      <p:sp>
        <p:nvSpPr>
          <p:cNvPr id="9" name="Rectangle 52"/>
          <p:cNvSpPr txBox="1">
            <a:spLocks noChangeArrowheads="1"/>
          </p:cNvSpPr>
          <p:nvPr/>
        </p:nvSpPr>
        <p:spPr>
          <a:xfrm>
            <a:off x="304800" y="1371600"/>
            <a:ext cx="8534400" cy="5127625"/>
          </a:xfrm>
          <a:prstGeom prst="rect">
            <a:avLst/>
          </a:prstGeom>
        </p:spPr>
        <p:txBody>
          <a:bodyPr/>
          <a:lstStyle/>
          <a:p>
            <a:pPr marL="533400" marR="0" lvl="0" indent="-53340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6D99D9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0" name="TextBox 13"/>
          <p:cNvSpPr txBox="1"/>
          <p:nvPr/>
        </p:nvSpPr>
        <p:spPr>
          <a:xfrm>
            <a:off x="381000" y="2057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VOC</a:t>
            </a:r>
            <a:endParaRPr lang="en-US" dirty="0">
              <a:latin typeface="+mj-lt"/>
            </a:endParaRP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1066800" y="1323201"/>
            <a:ext cx="259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>
                <a:latin typeface="+mj-lt"/>
                <a:cs typeface="Times" pitchFamily="18" charset="0"/>
              </a:rPr>
              <a:t>Start from customer </a:t>
            </a:r>
            <a:r>
              <a:rPr lang="en-US" sz="1200" i="1" dirty="0" smtClean="0">
                <a:latin typeface="+mj-lt"/>
                <a:cs typeface="Times" pitchFamily="18" charset="0"/>
              </a:rPr>
              <a:t>perspective                                                      </a:t>
            </a:r>
            <a:endParaRPr lang="en-US" sz="1200" i="1" dirty="0">
              <a:latin typeface="+mj-lt"/>
              <a:cs typeface="+mn-cs"/>
            </a:endParaRPr>
          </a:p>
        </p:txBody>
      </p:sp>
      <p:sp>
        <p:nvSpPr>
          <p:cNvPr id="12" name="Text Box 35"/>
          <p:cNvSpPr txBox="1">
            <a:spLocks noChangeArrowheads="1"/>
          </p:cNvSpPr>
          <p:nvPr/>
        </p:nvSpPr>
        <p:spPr bwMode="auto">
          <a:xfrm>
            <a:off x="3352800" y="4114800"/>
            <a:ext cx="3276600" cy="73866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400" dirty="0" smtClean="0">
                <a:latin typeface="+mj-lt"/>
              </a:rPr>
              <a:t>Variable: ……… </a:t>
            </a:r>
          </a:p>
          <a:p>
            <a:pPr algn="l"/>
            <a:r>
              <a:rPr lang="en-US" sz="1400" dirty="0" smtClean="0">
                <a:latin typeface="+mj-lt"/>
              </a:rPr>
              <a:t>Target: ……  </a:t>
            </a:r>
          </a:p>
          <a:p>
            <a:pPr algn="l"/>
            <a:r>
              <a:rPr lang="en-US" sz="1400" dirty="0" smtClean="0">
                <a:latin typeface="+mj-lt"/>
              </a:rPr>
              <a:t>Specifications: …………  </a:t>
            </a:r>
            <a:endParaRPr lang="en-US" sz="1400" dirty="0">
              <a:latin typeface="+mj-lt"/>
            </a:endParaRPr>
          </a:p>
        </p:txBody>
      </p:sp>
      <p:sp>
        <p:nvSpPr>
          <p:cNvPr id="13" name="TextBox 16"/>
          <p:cNvSpPr txBox="1"/>
          <p:nvPr/>
        </p:nvSpPr>
        <p:spPr>
          <a:xfrm>
            <a:off x="381000" y="439704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CTQ </a:t>
            </a:r>
            <a:r>
              <a:rPr lang="en-US" sz="1400" dirty="0" err="1" smtClean="0">
                <a:latin typeface="+mj-lt"/>
              </a:rPr>
              <a:t>int</a:t>
            </a:r>
            <a:endParaRPr lang="en-US" dirty="0">
              <a:latin typeface="+mj-lt"/>
            </a:endParaRPr>
          </a:p>
        </p:txBody>
      </p:sp>
      <p:sp>
        <p:nvSpPr>
          <p:cNvPr id="14" name="TextBox 19"/>
          <p:cNvSpPr txBox="1"/>
          <p:nvPr/>
        </p:nvSpPr>
        <p:spPr>
          <a:xfrm>
            <a:off x="381000" y="3090446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CTQ </a:t>
            </a:r>
            <a:r>
              <a:rPr lang="en-US" sz="1400" dirty="0" smtClean="0">
                <a:latin typeface="+mj-lt"/>
              </a:rPr>
              <a:t>ext</a:t>
            </a:r>
            <a:endParaRPr lang="en-US" dirty="0">
              <a:latin typeface="+mj-lt"/>
            </a:endParaRP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3352800" y="2978368"/>
            <a:ext cx="3352800" cy="95410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400" dirty="0" smtClean="0">
                <a:latin typeface="+mj-lt"/>
              </a:rPr>
              <a:t>Variable: ……… </a:t>
            </a:r>
          </a:p>
          <a:p>
            <a:r>
              <a:rPr lang="en-US" sz="1400" dirty="0" smtClean="0">
                <a:latin typeface="+mj-lt"/>
              </a:rPr>
              <a:t>Target: …………  </a:t>
            </a:r>
          </a:p>
          <a:p>
            <a:r>
              <a:rPr lang="en-US" sz="1400" dirty="0" smtClean="0">
                <a:latin typeface="+mj-lt"/>
              </a:rPr>
              <a:t>Specifications</a:t>
            </a:r>
            <a:r>
              <a:rPr lang="en-US" sz="1400" dirty="0">
                <a:latin typeface="+mj-lt"/>
              </a:rPr>
              <a:t>: ……  </a:t>
            </a:r>
          </a:p>
          <a:p>
            <a:pPr algn="l"/>
            <a:endParaRPr lang="en-US" sz="1400" dirty="0">
              <a:latin typeface="+mj-lt"/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585054746"/>
              </p:ext>
            </p:extLst>
          </p:nvPr>
        </p:nvGraphicFramePr>
        <p:xfrm>
          <a:off x="971600" y="1676400"/>
          <a:ext cx="2029544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5400000" y="4253299"/>
            <a:ext cx="3240000" cy="83099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>
            <a:defPPr>
              <a:defRPr lang="nl-NL"/>
            </a:defPPr>
            <a:lvl1pPr>
              <a:defRPr sz="1200" i="1"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Describe the measurable variable and specifications as defined in own </a:t>
            </a:r>
            <a:r>
              <a:rPr lang="en-US" dirty="0" smtClean="0"/>
              <a:t>organization</a:t>
            </a:r>
            <a:r>
              <a:rPr lang="en-US" dirty="0"/>
              <a:t>. Can be different from the </a:t>
            </a:r>
            <a:r>
              <a:rPr lang="en-US" dirty="0" err="1"/>
              <a:t>CTQext</a:t>
            </a:r>
            <a:r>
              <a:rPr lang="en-US" dirty="0"/>
              <a:t>, but must have a known/proven relation with </a:t>
            </a:r>
            <a:r>
              <a:rPr lang="en-US" dirty="0" err="1"/>
              <a:t>CTQext</a:t>
            </a:r>
            <a:r>
              <a:rPr lang="en-US" dirty="0"/>
              <a:t>.</a:t>
            </a:r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5400000" y="3070701"/>
            <a:ext cx="3240000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>
            <a:defPPr>
              <a:defRPr lang="nl-NL"/>
            </a:defPPr>
            <a:lvl1pPr>
              <a:defRPr sz="1200" i="1"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Describe the measurable variable and specifications as required by the customer.</a:t>
            </a:r>
          </a:p>
        </p:txBody>
      </p:sp>
      <p:sp>
        <p:nvSpPr>
          <p:cNvPr id="20" name="Rectangle 41"/>
          <p:cNvSpPr>
            <a:spLocks noChangeArrowheads="1"/>
          </p:cNvSpPr>
          <p:nvPr/>
        </p:nvSpPr>
        <p:spPr bwMode="auto">
          <a:xfrm>
            <a:off x="5400000" y="1826566"/>
            <a:ext cx="3240000" cy="468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j-lt"/>
                <a:cs typeface="Arial" pitchFamily="34" charset="0"/>
              </a:rPr>
              <a:t>This can be a vague description of the critical variable</a:t>
            </a:r>
            <a:endParaRPr lang="en-US" sz="1200" i="1" dirty="0">
              <a:latin typeface="+mj-lt"/>
              <a:cs typeface="Arial" pitchFamily="34" charset="0"/>
            </a:endParaRPr>
          </a:p>
        </p:txBody>
      </p:sp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975320" y="5229200"/>
            <a:ext cx="6477000" cy="120032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 smtClean="0">
                <a:latin typeface="+mj-lt"/>
                <a:cs typeface="Times" pitchFamily="18" charset="0"/>
              </a:rPr>
              <a:t>High </a:t>
            </a:r>
            <a:r>
              <a:rPr lang="en-US" sz="1200" i="1" dirty="0">
                <a:latin typeface="+mj-lt"/>
                <a:cs typeface="Times" pitchFamily="18" charset="0"/>
              </a:rPr>
              <a:t>level, describe until </a:t>
            </a:r>
            <a:r>
              <a:rPr lang="en-US" sz="1200" i="1" dirty="0" smtClean="0">
                <a:latin typeface="+mj-lt"/>
                <a:cs typeface="Times" pitchFamily="18" charset="0"/>
              </a:rPr>
              <a:t>highest level </a:t>
            </a:r>
            <a:r>
              <a:rPr lang="en-US" sz="1200" i="1" dirty="0">
                <a:latin typeface="+mj-lt"/>
                <a:cs typeface="Times" pitchFamily="18" charset="0"/>
              </a:rPr>
              <a:t>measurable </a:t>
            </a:r>
            <a:r>
              <a:rPr lang="en-US" sz="1200" i="1" dirty="0" smtClean="0">
                <a:latin typeface="+mj-lt"/>
                <a:cs typeface="Times" pitchFamily="18" charset="0"/>
              </a:rPr>
              <a:t>CTQ int. (the project target)</a:t>
            </a:r>
          </a:p>
          <a:p>
            <a:endParaRPr lang="en-US" sz="1200" i="1" dirty="0" smtClean="0">
              <a:latin typeface="+mj-lt"/>
              <a:cs typeface="Times" pitchFamily="18" charset="0"/>
            </a:endParaRPr>
          </a:p>
          <a:p>
            <a:r>
              <a:rPr lang="en-US" sz="1200" i="1" dirty="0" smtClean="0">
                <a:latin typeface="+mj-lt"/>
                <a:cs typeface="Times" pitchFamily="18" charset="0"/>
              </a:rPr>
              <a:t>Legend: 	solid line: proven relation</a:t>
            </a:r>
          </a:p>
          <a:p>
            <a:r>
              <a:rPr lang="en-US" sz="1200" i="1" dirty="0" smtClean="0">
                <a:latin typeface="+mj-lt"/>
                <a:cs typeface="Times" pitchFamily="18" charset="0"/>
              </a:rPr>
              <a:t>	dotted line: relation </a:t>
            </a:r>
            <a:r>
              <a:rPr lang="en-US" sz="1200" i="1" dirty="0" err="1" smtClean="0">
                <a:latin typeface="+mj-lt"/>
                <a:cs typeface="Times" pitchFamily="18" charset="0"/>
              </a:rPr>
              <a:t>tbd</a:t>
            </a:r>
            <a:r>
              <a:rPr lang="en-US" sz="1200" i="1" dirty="0" smtClean="0">
                <a:latin typeface="+mj-lt"/>
                <a:cs typeface="Times" pitchFamily="18" charset="0"/>
              </a:rPr>
              <a:t>.</a:t>
            </a:r>
          </a:p>
          <a:p>
            <a:r>
              <a:rPr lang="en-US" sz="1200" i="1" dirty="0" smtClean="0">
                <a:latin typeface="+mj-lt"/>
                <a:cs typeface="Times" pitchFamily="18" charset="0"/>
              </a:rPr>
              <a:t>	grey box: out of scope</a:t>
            </a:r>
          </a:p>
          <a:p>
            <a:r>
              <a:rPr lang="en-US" sz="1200" i="1" dirty="0" smtClean="0">
                <a:latin typeface="+mj-lt"/>
                <a:cs typeface="Times" pitchFamily="18" charset="0"/>
              </a:rPr>
              <a:t>	white box:  potential CTQ, or group of CTQs</a:t>
            </a:r>
            <a:endParaRPr lang="en-US" sz="1200" i="1" dirty="0">
              <a:latin typeface="+mj-lt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DEFINE</a:t>
            </a:r>
            <a:br>
              <a:rPr lang="en-GB" noProof="0" dirty="0" smtClean="0"/>
            </a:br>
            <a:r>
              <a:rPr lang="en-GB" noProof="0" dirty="0" smtClean="0"/>
              <a:t>3 – Plan and document project</a:t>
            </a:r>
            <a:endParaRPr lang="en-GB" noProof="0" dirty="0"/>
          </a:p>
        </p:txBody>
      </p:sp>
      <p:sp>
        <p:nvSpPr>
          <p:cNvPr id="27" name="Tijdelijke aanduiding voor inhoud 26"/>
          <p:cNvSpPr>
            <a:spLocks noGrp="1"/>
          </p:cNvSpPr>
          <p:nvPr>
            <p:ph idx="1"/>
          </p:nvPr>
        </p:nvSpPr>
        <p:spPr>
          <a:xfrm>
            <a:off x="720725" y="1219200"/>
            <a:ext cx="7920038" cy="5040312"/>
          </a:xfrm>
        </p:spPr>
        <p:txBody>
          <a:bodyPr/>
          <a:lstStyle/>
          <a:p>
            <a:r>
              <a:rPr lang="en-GB" noProof="0" dirty="0" smtClean="0"/>
              <a:t>Project Team</a:t>
            </a:r>
            <a:endParaRPr lang="en-GB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ar-EG" noProof="0" smtClean="0"/>
              <a:t>تزود للاستشارات و التدريب</a:t>
            </a:r>
            <a:endParaRPr lang="en-US" noProof="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200" y="1735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 dirty="0" err="1">
                <a:solidFill>
                  <a:schemeClr val="bg1"/>
                </a:solidFill>
                <a:latin typeface="Calibri" panose="020F0502020204030204" pitchFamily="34" charset="0"/>
              </a:rPr>
              <a:t>Supplier</a:t>
            </a:r>
            <a:r>
              <a:rPr lang="nl-NL" dirty="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362200" y="1735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>
                <a:solidFill>
                  <a:schemeClr val="bg1"/>
                </a:solidFill>
                <a:latin typeface="Calibri" panose="020F0502020204030204" pitchFamily="34" charset="0"/>
              </a:rPr>
              <a:t>Champion: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48200" y="1735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>
                <a:solidFill>
                  <a:schemeClr val="bg1"/>
                </a:solidFill>
                <a:latin typeface="Calibri" panose="020F0502020204030204" pitchFamily="34" charset="0"/>
              </a:rPr>
              <a:t>User: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934200" y="1735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 dirty="0" smtClean="0">
                <a:solidFill>
                  <a:schemeClr val="bg1"/>
                </a:solidFill>
                <a:latin typeface="Calibri" panose="020F0502020204030204" pitchFamily="34" charset="0"/>
              </a:rPr>
              <a:t>MBB:</a:t>
            </a:r>
            <a:endParaRPr lang="nl-NL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62200" y="2878832"/>
            <a:ext cx="21336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 dirty="0">
                <a:solidFill>
                  <a:schemeClr val="bg1"/>
                </a:solidFill>
                <a:latin typeface="Calibri" panose="020F0502020204030204" pitchFamily="34" charset="0"/>
              </a:rPr>
              <a:t>Project </a:t>
            </a:r>
            <a:r>
              <a:rPr lang="nl-NL" dirty="0" smtClean="0">
                <a:solidFill>
                  <a:schemeClr val="bg1"/>
                </a:solidFill>
                <a:latin typeface="Calibri" panose="020F0502020204030204" pitchFamily="34" charset="0"/>
              </a:rPr>
              <a:t>leader (Belt):</a:t>
            </a:r>
            <a:endParaRPr lang="nl-NL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6200" y="2040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1888232"/>
            <a:ext cx="1524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495800" y="1888232"/>
            <a:ext cx="1524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6781800" y="1888232"/>
            <a:ext cx="1524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3429000" y="2574032"/>
            <a:ext cx="0" cy="30480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362200" y="2040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648200" y="2040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6934200" y="2040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362200" y="3183632"/>
            <a:ext cx="21336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 eaLnBrk="0" hangingPunct="0"/>
            <a:endParaRPr lang="en-US" sz="1600" dirty="0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6200" y="3810000"/>
            <a:ext cx="35814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>
                <a:solidFill>
                  <a:schemeClr val="bg1"/>
                </a:solidFill>
                <a:latin typeface="Calibri" panose="020F0502020204030204" pitchFamily="34" charset="0"/>
              </a:rPr>
              <a:t>Name: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657600" y="3810000"/>
            <a:ext cx="2667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>
                <a:solidFill>
                  <a:schemeClr val="bg1"/>
                </a:solidFill>
                <a:latin typeface="Calibri" panose="020F0502020204030204" pitchFamily="34" charset="0"/>
              </a:rPr>
              <a:t>Role: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6324600" y="3810000"/>
            <a:ext cx="27432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762000" eaLnBrk="0" hangingPunct="0"/>
            <a:r>
              <a:rPr lang="nl-NL">
                <a:solidFill>
                  <a:schemeClr val="bg1"/>
                </a:solidFill>
                <a:latin typeface="Calibri" panose="020F0502020204030204" pitchFamily="34" charset="0"/>
              </a:rPr>
              <a:t>Responsibility:</a:t>
            </a:r>
          </a:p>
        </p:txBody>
      </p:sp>
      <p:sp>
        <p:nvSpPr>
          <p:cNvPr id="22" name="Rectangle 54"/>
          <p:cNvSpPr>
            <a:spLocks noChangeArrowheads="1"/>
          </p:cNvSpPr>
          <p:nvPr/>
        </p:nvSpPr>
        <p:spPr bwMode="auto">
          <a:xfrm>
            <a:off x="76200" y="4114800"/>
            <a:ext cx="3581400" cy="2438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23" name="Rectangle 55"/>
          <p:cNvSpPr>
            <a:spLocks noChangeArrowheads="1"/>
          </p:cNvSpPr>
          <p:nvPr/>
        </p:nvSpPr>
        <p:spPr bwMode="auto">
          <a:xfrm>
            <a:off x="3657600" y="4114800"/>
            <a:ext cx="2667000" cy="2438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24" name="Rectangle 56"/>
          <p:cNvSpPr>
            <a:spLocks noChangeArrowheads="1"/>
          </p:cNvSpPr>
          <p:nvPr/>
        </p:nvSpPr>
        <p:spPr bwMode="auto">
          <a:xfrm>
            <a:off x="6324600" y="4114800"/>
            <a:ext cx="2746375" cy="2438400"/>
          </a:xfrm>
          <a:prstGeom prst="rect">
            <a:avLst/>
          </a:prstGeom>
          <a:solidFill>
            <a:schemeClr val="bg1"/>
          </a:solidFill>
          <a:ln w="3810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0" hangingPunct="0"/>
            <a:endParaRPr lang="en-US" sz="1600" dirty="0"/>
          </a:p>
        </p:txBody>
      </p:sp>
      <p:sp>
        <p:nvSpPr>
          <p:cNvPr id="29" name="Rectangle 341"/>
          <p:cNvSpPr>
            <a:spLocks noChangeArrowheads="1"/>
          </p:cNvSpPr>
          <p:nvPr/>
        </p:nvSpPr>
        <p:spPr bwMode="auto">
          <a:xfrm>
            <a:off x="251520" y="2620888"/>
            <a:ext cx="1871663" cy="274637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  <a:latin typeface="Arial"/>
                <a:cs typeface="Arial" pitchFamily="34" charset="0"/>
              </a:rPr>
              <a:t>who provides </a:t>
            </a:r>
            <a:r>
              <a:rPr lang="en-US" sz="1200" i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resources</a:t>
            </a:r>
            <a:endParaRPr lang="en-US" sz="1200" i="1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30" name="Rectangle 342"/>
          <p:cNvSpPr>
            <a:spLocks noChangeArrowheads="1"/>
          </p:cNvSpPr>
          <p:nvPr/>
        </p:nvSpPr>
        <p:spPr bwMode="auto">
          <a:xfrm>
            <a:off x="2689920" y="2564904"/>
            <a:ext cx="1455848" cy="276999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driving for success</a:t>
            </a:r>
            <a:endParaRPr lang="en-US" sz="1200" i="1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31" name="Rectangle 343"/>
          <p:cNvSpPr>
            <a:spLocks noChangeArrowheads="1"/>
          </p:cNvSpPr>
          <p:nvPr/>
        </p:nvSpPr>
        <p:spPr bwMode="auto">
          <a:xfrm>
            <a:off x="4671120" y="2620888"/>
            <a:ext cx="1984375" cy="274638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  <a:latin typeface="Arial"/>
                <a:cs typeface="Arial" pitchFamily="34" charset="0"/>
              </a:rPr>
              <a:t>will benefit from the results</a:t>
            </a:r>
          </a:p>
        </p:txBody>
      </p:sp>
      <p:sp>
        <p:nvSpPr>
          <p:cNvPr id="32" name="Rectangle 344"/>
          <p:cNvSpPr>
            <a:spLocks noChangeArrowheads="1"/>
          </p:cNvSpPr>
          <p:nvPr/>
        </p:nvSpPr>
        <p:spPr bwMode="auto">
          <a:xfrm>
            <a:off x="6957120" y="2620888"/>
            <a:ext cx="1736373" cy="276999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coach for methodology</a:t>
            </a:r>
            <a:endParaRPr lang="en-US" sz="1200" i="1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33" name="Rectangle 344"/>
          <p:cNvSpPr>
            <a:spLocks noChangeArrowheads="1"/>
          </p:cNvSpPr>
          <p:nvPr/>
        </p:nvSpPr>
        <p:spPr bwMode="auto">
          <a:xfrm>
            <a:off x="179512" y="3356992"/>
            <a:ext cx="2036135" cy="46166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Actively involved </a:t>
            </a:r>
          </a:p>
          <a:p>
            <a:r>
              <a:rPr lang="en-US" sz="1200" i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members in team meetings</a:t>
            </a:r>
            <a:endParaRPr lang="en-US" sz="1200" i="1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DEFINE</a:t>
            </a:r>
            <a:br>
              <a:rPr lang="en-GB" noProof="0" dirty="0" smtClean="0"/>
            </a:br>
            <a:r>
              <a:rPr lang="en-GB" noProof="0" dirty="0" smtClean="0"/>
              <a:t>3 – Plan and document project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>
                <a:latin typeface="+mj-lt"/>
              </a:rPr>
              <a:t>SIPOC Process Map</a:t>
            </a:r>
            <a:endParaRPr lang="en-GB" noProof="0" dirty="0">
              <a:latin typeface="+mj-lt"/>
            </a:endParaRPr>
          </a:p>
        </p:txBody>
      </p:sp>
      <p:graphicFrame>
        <p:nvGraphicFramePr>
          <p:cNvPr id="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53375"/>
              </p:ext>
            </p:extLst>
          </p:nvPr>
        </p:nvGraphicFramePr>
        <p:xfrm>
          <a:off x="6019800" y="1752600"/>
          <a:ext cx="2971800" cy="255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Outputs: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Customers: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 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926139"/>
              </p:ext>
            </p:extLst>
          </p:nvPr>
        </p:nvGraphicFramePr>
        <p:xfrm>
          <a:off x="152400" y="1752600"/>
          <a:ext cx="29718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Supplier: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Inputs: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AutoShape 1041"/>
          <p:cNvSpPr>
            <a:spLocks noChangeArrowheads="1"/>
          </p:cNvSpPr>
          <p:nvPr/>
        </p:nvSpPr>
        <p:spPr bwMode="auto">
          <a:xfrm rot="5400000">
            <a:off x="3048000" y="3048000"/>
            <a:ext cx="838200" cy="3810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+mj-lt"/>
            </a:endParaRPr>
          </a:p>
        </p:txBody>
      </p:sp>
      <p:sp>
        <p:nvSpPr>
          <p:cNvPr id="9" name="AutoShape 1042"/>
          <p:cNvSpPr>
            <a:spLocks noChangeArrowheads="1"/>
          </p:cNvSpPr>
          <p:nvPr/>
        </p:nvSpPr>
        <p:spPr bwMode="auto">
          <a:xfrm rot="5400000">
            <a:off x="5257800" y="3048000"/>
            <a:ext cx="838200" cy="3810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38100" algn="ctr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+mj-lt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3962400" y="2057400"/>
            <a:ext cx="18415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sz="1200" i="1">
              <a:latin typeface="+mj-lt"/>
            </a:endParaRPr>
          </a:p>
        </p:txBody>
      </p:sp>
      <p:sp>
        <p:nvSpPr>
          <p:cNvPr id="11" name="TextBox 32"/>
          <p:cNvSpPr txBox="1">
            <a:spLocks noChangeArrowheads="1"/>
          </p:cNvSpPr>
          <p:nvPr/>
        </p:nvSpPr>
        <p:spPr bwMode="auto">
          <a:xfrm>
            <a:off x="3733800" y="2438400"/>
            <a:ext cx="1600200" cy="1447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‘Process’</a:t>
            </a:r>
            <a:endParaRPr lang="en-US" dirty="0">
              <a:latin typeface="+mj-lt"/>
            </a:endParaRPr>
          </a:p>
        </p:txBody>
      </p:sp>
      <p:sp>
        <p:nvSpPr>
          <p:cNvPr id="12" name="Text Box 35"/>
          <p:cNvSpPr txBox="1">
            <a:spLocks noChangeArrowheads="1"/>
          </p:cNvSpPr>
          <p:nvPr/>
        </p:nvSpPr>
        <p:spPr bwMode="auto">
          <a:xfrm>
            <a:off x="6172200" y="3733800"/>
            <a:ext cx="1676400" cy="27699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200" i="1" dirty="0">
                <a:latin typeface="+mj-lt"/>
              </a:rPr>
              <a:t>Output </a:t>
            </a:r>
            <a:r>
              <a:rPr lang="en-US" sz="1200" i="1" dirty="0" smtClean="0">
                <a:latin typeface="+mj-lt"/>
              </a:rPr>
              <a:t>variables</a:t>
            </a:r>
            <a:endParaRPr lang="en-US" sz="1200" i="1" dirty="0">
              <a:latin typeface="+mj-lt"/>
            </a:endParaRPr>
          </a:p>
        </p:txBody>
      </p:sp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755576" y="3810000"/>
            <a:ext cx="1752600" cy="27699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200" i="1" dirty="0">
                <a:latin typeface="+mj-lt"/>
              </a:rPr>
              <a:t>Main </a:t>
            </a:r>
            <a:r>
              <a:rPr lang="en-US" sz="1200" i="1" dirty="0" smtClean="0">
                <a:latin typeface="+mj-lt"/>
              </a:rPr>
              <a:t>noises </a:t>
            </a:r>
            <a:endParaRPr lang="en-US" sz="1200" i="1" dirty="0">
              <a:latin typeface="+mj-lt"/>
            </a:endParaRP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755576" y="4221088"/>
            <a:ext cx="2362200" cy="27699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200" i="1" dirty="0">
                <a:latin typeface="+mj-lt"/>
              </a:rPr>
              <a:t>Standard Operating </a:t>
            </a:r>
            <a:r>
              <a:rPr lang="en-US" sz="1200" i="1" dirty="0" smtClean="0">
                <a:latin typeface="+mj-lt"/>
              </a:rPr>
              <a:t>Procedures</a:t>
            </a:r>
            <a:endParaRPr lang="en-US" sz="1200" i="1" dirty="0">
              <a:latin typeface="+mj-lt"/>
            </a:endParaRP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755576" y="3276600"/>
            <a:ext cx="1828800" cy="46166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200" i="1" dirty="0" smtClean="0">
                <a:latin typeface="+mj-lt"/>
              </a:rPr>
              <a:t>Controllable </a:t>
            </a:r>
            <a:r>
              <a:rPr lang="en-US" sz="1200" i="1" dirty="0">
                <a:latin typeface="+mj-lt"/>
              </a:rPr>
              <a:t>variables </a:t>
            </a:r>
            <a:endParaRPr lang="en-US" sz="1200" i="1" dirty="0" smtClean="0">
              <a:latin typeface="+mj-lt"/>
            </a:endParaRPr>
          </a:p>
          <a:p>
            <a:pPr algn="l"/>
            <a:r>
              <a:rPr lang="en-US" sz="1200" i="1" dirty="0" smtClean="0">
                <a:latin typeface="+mj-lt"/>
              </a:rPr>
              <a:t>+ specs</a:t>
            </a:r>
            <a:endParaRPr lang="en-US" sz="1200" i="1" dirty="0">
              <a:latin typeface="+mj-lt"/>
            </a:endParaRPr>
          </a:p>
        </p:txBody>
      </p:sp>
      <p:graphicFrame>
        <p:nvGraphicFramePr>
          <p:cNvPr id="16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789199"/>
              </p:ext>
            </p:extLst>
          </p:nvPr>
        </p:nvGraphicFramePr>
        <p:xfrm>
          <a:off x="3733800" y="1752600"/>
          <a:ext cx="14859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5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Process: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7" name="Group 21"/>
          <p:cNvGrpSpPr/>
          <p:nvPr/>
        </p:nvGrpSpPr>
        <p:grpSpPr>
          <a:xfrm>
            <a:off x="755576" y="5580775"/>
            <a:ext cx="7560840" cy="800553"/>
            <a:chOff x="1666262" y="5580775"/>
            <a:chExt cx="6105482" cy="254831"/>
          </a:xfrm>
        </p:grpSpPr>
        <p:sp>
          <p:nvSpPr>
            <p:cNvPr id="18" name="Freeform 22"/>
            <p:cNvSpPr/>
            <p:nvPr/>
          </p:nvSpPr>
          <p:spPr>
            <a:xfrm>
              <a:off x="1666262" y="5580775"/>
              <a:ext cx="1219649" cy="254831"/>
            </a:xfrm>
            <a:custGeom>
              <a:avLst/>
              <a:gdLst>
                <a:gd name="connsiteX0" fmla="*/ 0 w 1219649"/>
                <a:gd name="connsiteY0" fmla="*/ 0 h 254831"/>
                <a:gd name="connsiteX1" fmla="*/ 1092234 w 1219649"/>
                <a:gd name="connsiteY1" fmla="*/ 0 h 254831"/>
                <a:gd name="connsiteX2" fmla="*/ 1219649 w 1219649"/>
                <a:gd name="connsiteY2" fmla="*/ 127416 h 254831"/>
                <a:gd name="connsiteX3" fmla="*/ 1092234 w 1219649"/>
                <a:gd name="connsiteY3" fmla="*/ 254831 h 254831"/>
                <a:gd name="connsiteX4" fmla="*/ 0 w 1219649"/>
                <a:gd name="connsiteY4" fmla="*/ 254831 h 254831"/>
                <a:gd name="connsiteX5" fmla="*/ 127416 w 1219649"/>
                <a:gd name="connsiteY5" fmla="*/ 127416 h 254831"/>
                <a:gd name="connsiteX6" fmla="*/ 0 w 1219649"/>
                <a:gd name="connsiteY6" fmla="*/ 0 h 2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649" h="254831">
                  <a:moveTo>
                    <a:pt x="0" y="0"/>
                  </a:moveTo>
                  <a:lnTo>
                    <a:pt x="1092234" y="0"/>
                  </a:lnTo>
                  <a:lnTo>
                    <a:pt x="1219649" y="127416"/>
                  </a:lnTo>
                  <a:lnTo>
                    <a:pt x="1092234" y="254831"/>
                  </a:lnTo>
                  <a:lnTo>
                    <a:pt x="0" y="254831"/>
                  </a:lnTo>
                  <a:lnTo>
                    <a:pt x="127416" y="12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424" tIns="21336" rIns="148751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bg1"/>
                  </a:solidFill>
                  <a:latin typeface="+mj-lt"/>
                </a:rPr>
                <a:t>Step 1</a:t>
              </a:r>
              <a:endParaRPr lang="en-US" sz="1400" kern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0" name="Freeform 26"/>
            <p:cNvSpPr/>
            <p:nvPr/>
          </p:nvSpPr>
          <p:spPr>
            <a:xfrm>
              <a:off x="2887720" y="5580775"/>
              <a:ext cx="1219649" cy="254831"/>
            </a:xfrm>
            <a:custGeom>
              <a:avLst/>
              <a:gdLst>
                <a:gd name="connsiteX0" fmla="*/ 0 w 1219649"/>
                <a:gd name="connsiteY0" fmla="*/ 0 h 254831"/>
                <a:gd name="connsiteX1" fmla="*/ 1092234 w 1219649"/>
                <a:gd name="connsiteY1" fmla="*/ 0 h 254831"/>
                <a:gd name="connsiteX2" fmla="*/ 1219649 w 1219649"/>
                <a:gd name="connsiteY2" fmla="*/ 127416 h 254831"/>
                <a:gd name="connsiteX3" fmla="*/ 1092234 w 1219649"/>
                <a:gd name="connsiteY3" fmla="*/ 254831 h 254831"/>
                <a:gd name="connsiteX4" fmla="*/ 0 w 1219649"/>
                <a:gd name="connsiteY4" fmla="*/ 254831 h 254831"/>
                <a:gd name="connsiteX5" fmla="*/ 127416 w 1219649"/>
                <a:gd name="connsiteY5" fmla="*/ 127416 h 254831"/>
                <a:gd name="connsiteX6" fmla="*/ 0 w 1219649"/>
                <a:gd name="connsiteY6" fmla="*/ 0 h 2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649" h="254831">
                  <a:moveTo>
                    <a:pt x="0" y="0"/>
                  </a:moveTo>
                  <a:lnTo>
                    <a:pt x="1092234" y="0"/>
                  </a:lnTo>
                  <a:lnTo>
                    <a:pt x="1219649" y="127416"/>
                  </a:lnTo>
                  <a:lnTo>
                    <a:pt x="1092234" y="254831"/>
                  </a:lnTo>
                  <a:lnTo>
                    <a:pt x="0" y="254831"/>
                  </a:lnTo>
                  <a:lnTo>
                    <a:pt x="127416" y="12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424" tIns="21336" rIns="148751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bg1"/>
                  </a:solidFill>
                  <a:latin typeface="+mj-lt"/>
                </a:rPr>
                <a:t>Step 2</a:t>
              </a:r>
              <a:endParaRPr lang="en-US" sz="1400" kern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2" name="Freeform 28"/>
            <p:cNvSpPr/>
            <p:nvPr/>
          </p:nvSpPr>
          <p:spPr>
            <a:xfrm>
              <a:off x="4109179" y="5580775"/>
              <a:ext cx="1219649" cy="254831"/>
            </a:xfrm>
            <a:custGeom>
              <a:avLst/>
              <a:gdLst>
                <a:gd name="connsiteX0" fmla="*/ 0 w 1219649"/>
                <a:gd name="connsiteY0" fmla="*/ 0 h 254831"/>
                <a:gd name="connsiteX1" fmla="*/ 1092234 w 1219649"/>
                <a:gd name="connsiteY1" fmla="*/ 0 h 254831"/>
                <a:gd name="connsiteX2" fmla="*/ 1219649 w 1219649"/>
                <a:gd name="connsiteY2" fmla="*/ 127416 h 254831"/>
                <a:gd name="connsiteX3" fmla="*/ 1092234 w 1219649"/>
                <a:gd name="connsiteY3" fmla="*/ 254831 h 254831"/>
                <a:gd name="connsiteX4" fmla="*/ 0 w 1219649"/>
                <a:gd name="connsiteY4" fmla="*/ 254831 h 254831"/>
                <a:gd name="connsiteX5" fmla="*/ 127416 w 1219649"/>
                <a:gd name="connsiteY5" fmla="*/ 127416 h 254831"/>
                <a:gd name="connsiteX6" fmla="*/ 0 w 1219649"/>
                <a:gd name="connsiteY6" fmla="*/ 0 h 2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649" h="254831">
                  <a:moveTo>
                    <a:pt x="0" y="0"/>
                  </a:moveTo>
                  <a:lnTo>
                    <a:pt x="1092234" y="0"/>
                  </a:lnTo>
                  <a:lnTo>
                    <a:pt x="1219649" y="127416"/>
                  </a:lnTo>
                  <a:lnTo>
                    <a:pt x="1092234" y="254831"/>
                  </a:lnTo>
                  <a:lnTo>
                    <a:pt x="0" y="254831"/>
                  </a:lnTo>
                  <a:lnTo>
                    <a:pt x="127416" y="12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424" tIns="21336" rIns="148751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bg1"/>
                  </a:solidFill>
                  <a:latin typeface="+mj-lt"/>
                </a:rPr>
                <a:t>Step 3</a:t>
              </a:r>
              <a:endParaRPr lang="en-US" sz="1400" kern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Freeform 30"/>
            <p:cNvSpPr/>
            <p:nvPr/>
          </p:nvSpPr>
          <p:spPr>
            <a:xfrm>
              <a:off x="5330637" y="5580775"/>
              <a:ext cx="1219649" cy="254831"/>
            </a:xfrm>
            <a:custGeom>
              <a:avLst/>
              <a:gdLst>
                <a:gd name="connsiteX0" fmla="*/ 0 w 1219649"/>
                <a:gd name="connsiteY0" fmla="*/ 0 h 254831"/>
                <a:gd name="connsiteX1" fmla="*/ 1092234 w 1219649"/>
                <a:gd name="connsiteY1" fmla="*/ 0 h 254831"/>
                <a:gd name="connsiteX2" fmla="*/ 1219649 w 1219649"/>
                <a:gd name="connsiteY2" fmla="*/ 127416 h 254831"/>
                <a:gd name="connsiteX3" fmla="*/ 1092234 w 1219649"/>
                <a:gd name="connsiteY3" fmla="*/ 254831 h 254831"/>
                <a:gd name="connsiteX4" fmla="*/ 0 w 1219649"/>
                <a:gd name="connsiteY4" fmla="*/ 254831 h 254831"/>
                <a:gd name="connsiteX5" fmla="*/ 127416 w 1219649"/>
                <a:gd name="connsiteY5" fmla="*/ 127416 h 254831"/>
                <a:gd name="connsiteX6" fmla="*/ 0 w 1219649"/>
                <a:gd name="connsiteY6" fmla="*/ 0 h 2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649" h="254831">
                  <a:moveTo>
                    <a:pt x="0" y="0"/>
                  </a:moveTo>
                  <a:lnTo>
                    <a:pt x="1092234" y="0"/>
                  </a:lnTo>
                  <a:lnTo>
                    <a:pt x="1219649" y="127416"/>
                  </a:lnTo>
                  <a:lnTo>
                    <a:pt x="1092234" y="254831"/>
                  </a:lnTo>
                  <a:lnTo>
                    <a:pt x="0" y="254831"/>
                  </a:lnTo>
                  <a:lnTo>
                    <a:pt x="127416" y="12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424" tIns="21336" rIns="148751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bg1"/>
                  </a:solidFill>
                  <a:latin typeface="+mj-lt"/>
                </a:rPr>
                <a:t>Step 4</a:t>
              </a:r>
              <a:endParaRPr lang="en-US" sz="1400" kern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6" name="Freeform 32"/>
            <p:cNvSpPr/>
            <p:nvPr/>
          </p:nvSpPr>
          <p:spPr>
            <a:xfrm>
              <a:off x="6552095" y="5580775"/>
              <a:ext cx="1219649" cy="254831"/>
            </a:xfrm>
            <a:custGeom>
              <a:avLst/>
              <a:gdLst>
                <a:gd name="connsiteX0" fmla="*/ 0 w 1219649"/>
                <a:gd name="connsiteY0" fmla="*/ 0 h 254831"/>
                <a:gd name="connsiteX1" fmla="*/ 1092234 w 1219649"/>
                <a:gd name="connsiteY1" fmla="*/ 0 h 254831"/>
                <a:gd name="connsiteX2" fmla="*/ 1219649 w 1219649"/>
                <a:gd name="connsiteY2" fmla="*/ 127416 h 254831"/>
                <a:gd name="connsiteX3" fmla="*/ 1092234 w 1219649"/>
                <a:gd name="connsiteY3" fmla="*/ 254831 h 254831"/>
                <a:gd name="connsiteX4" fmla="*/ 0 w 1219649"/>
                <a:gd name="connsiteY4" fmla="*/ 254831 h 254831"/>
                <a:gd name="connsiteX5" fmla="*/ 127416 w 1219649"/>
                <a:gd name="connsiteY5" fmla="*/ 127416 h 254831"/>
                <a:gd name="connsiteX6" fmla="*/ 0 w 1219649"/>
                <a:gd name="connsiteY6" fmla="*/ 0 h 25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649" h="254831">
                  <a:moveTo>
                    <a:pt x="0" y="0"/>
                  </a:moveTo>
                  <a:lnTo>
                    <a:pt x="1092234" y="0"/>
                  </a:lnTo>
                  <a:lnTo>
                    <a:pt x="1219649" y="127416"/>
                  </a:lnTo>
                  <a:lnTo>
                    <a:pt x="1092234" y="254831"/>
                  </a:lnTo>
                  <a:lnTo>
                    <a:pt x="0" y="254831"/>
                  </a:lnTo>
                  <a:lnTo>
                    <a:pt x="127416" y="12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1424" tIns="21336" rIns="148751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bg1"/>
                  </a:solidFill>
                  <a:latin typeface="+mj-lt"/>
                </a:rPr>
                <a:t>Step 5</a:t>
              </a:r>
              <a:endParaRPr lang="en-US" sz="1400" kern="12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5105400" y="5029200"/>
            <a:ext cx="3733800" cy="27699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>
                <a:latin typeface="+mj-lt"/>
              </a:rPr>
              <a:t>If helpful </a:t>
            </a:r>
            <a:r>
              <a:rPr lang="en-US" sz="1200" i="1" dirty="0" smtClean="0">
                <a:latin typeface="+mj-lt"/>
              </a:rPr>
              <a:t>show below detailed </a:t>
            </a:r>
            <a:r>
              <a:rPr lang="en-US" sz="1200" i="1" dirty="0">
                <a:latin typeface="+mj-lt"/>
              </a:rPr>
              <a:t>steps on the </a:t>
            </a:r>
            <a:r>
              <a:rPr lang="en-US" sz="1200" i="1" dirty="0" smtClean="0">
                <a:latin typeface="+mj-lt"/>
              </a:rPr>
              <a:t>process</a:t>
            </a:r>
            <a:endParaRPr lang="en-US" sz="1200" i="1" dirty="0">
              <a:latin typeface="+mj-lt"/>
            </a:endParaRPr>
          </a:p>
        </p:txBody>
      </p:sp>
      <p:sp>
        <p:nvSpPr>
          <p:cNvPr id="28" name="Down Arrow 23"/>
          <p:cNvSpPr/>
          <p:nvPr/>
        </p:nvSpPr>
        <p:spPr bwMode="auto">
          <a:xfrm>
            <a:off x="4267200" y="3933800"/>
            <a:ext cx="457200" cy="1295400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9" name="Rectangle 344"/>
          <p:cNvSpPr>
            <a:spLocks noChangeArrowheads="1"/>
          </p:cNvSpPr>
          <p:nvPr/>
        </p:nvSpPr>
        <p:spPr bwMode="auto">
          <a:xfrm>
            <a:off x="5072270" y="1295400"/>
            <a:ext cx="41424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 smtClean="0">
                <a:latin typeface="+mj-lt"/>
              </a:rPr>
              <a:t>SIPOC is mandatory for process improvement</a:t>
            </a:r>
          </a:p>
          <a:p>
            <a:r>
              <a:rPr lang="en-US" sz="1200" i="1" dirty="0" smtClean="0">
                <a:latin typeface="+mj-lt"/>
              </a:rPr>
              <a:t>For design improvement: visualize product problem area</a:t>
            </a:r>
            <a:endParaRPr lang="en-US" sz="1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98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MEASURE</a:t>
            </a:r>
            <a:br>
              <a:rPr lang="en-GB" noProof="0" dirty="0" smtClean="0"/>
            </a:br>
            <a:r>
              <a:rPr lang="en-GB" noProof="0" dirty="0" smtClean="0"/>
              <a:t>4 – Evaluate measurement system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For Target internal CTQs</a:t>
            </a:r>
          </a:p>
          <a:p>
            <a:pPr lvl="1"/>
            <a:endParaRPr lang="en-GB" noProof="0" dirty="0"/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4648200" y="1956137"/>
            <a:ext cx="4114800" cy="1015663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Evaluate whether measurement error for the CTQ </a:t>
            </a:r>
            <a:r>
              <a:rPr kumimoji="0" lang="en-US" sz="1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int</a:t>
            </a: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, described in the target is good enough for this project.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e.g. reference data, GR&amp;R, bias, attribute agreement, etc.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685800" y="6186790"/>
            <a:ext cx="76200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Conclusion:  </a:t>
            </a:r>
            <a:endParaRPr lang="en-US" sz="16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23914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CTQ </a:t>
            </a:r>
            <a:r>
              <a:rPr lang="en-US" sz="1400" dirty="0" err="1" smtClean="0">
                <a:latin typeface="+mj-lt"/>
              </a:rPr>
              <a:t>int</a:t>
            </a:r>
            <a:endParaRPr lang="en-US" dirty="0">
              <a:latin typeface="+mj-lt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41399056"/>
              </p:ext>
            </p:extLst>
          </p:nvPr>
        </p:nvGraphicFramePr>
        <p:xfrm>
          <a:off x="1219200" y="2086744"/>
          <a:ext cx="1840632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75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832</Words>
  <Application>Microsoft Office PowerPoint</Application>
  <PresentationFormat>On-screen Show (4:3)</PresentationFormat>
  <Paragraphs>229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LSS Projects</vt:lpstr>
      <vt:lpstr>DMAIC</vt:lpstr>
      <vt:lpstr>DMAIC Process improvement roadmap</vt:lpstr>
      <vt:lpstr>DEFINE 1 – Define and scope project</vt:lpstr>
      <vt:lpstr>DEFINE 1 – Define and scope project</vt:lpstr>
      <vt:lpstr>DEFINE 2 - Define defects and CTQs</vt:lpstr>
      <vt:lpstr>DEFINE 3 – Plan and document project</vt:lpstr>
      <vt:lpstr>DEFINE 3 – Plan and document project</vt:lpstr>
      <vt:lpstr>MEASURE 4 – Evaluate measurement system</vt:lpstr>
      <vt:lpstr>MEASURE 5 – Establish baseline</vt:lpstr>
      <vt:lpstr>MEASURE 6 – Set improvement goals</vt:lpstr>
      <vt:lpstr>ANALYZE 7 – Map process and identify inputs</vt:lpstr>
      <vt:lpstr>ANALYZE 7 - Map process and identify inputs</vt:lpstr>
      <vt:lpstr>ANALYZE 8 – Isolate key inputs</vt:lpstr>
      <vt:lpstr>ANALYZE 9 – Develop Y=f(X) function</vt:lpstr>
      <vt:lpstr>IMPROVE 10 – Determine optimum settings</vt:lpstr>
      <vt:lpstr>IMPROVE 11 – Implement proposed improvement</vt:lpstr>
      <vt:lpstr>IMPROVE 12 – Validate proposed improvement</vt:lpstr>
      <vt:lpstr>CONTROL 13 – Implement control strategy</vt:lpstr>
      <vt:lpstr>CONTROL 14 – Close out project</vt:lpstr>
      <vt:lpstr>CONTROL 14 – Close out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DMAIC Process improvement roadmap</dc:title>
  <dc:creator>Mostafa</dc:creator>
  <cp:lastModifiedBy>Mostafa</cp:lastModifiedBy>
  <cp:revision>29</cp:revision>
  <dcterms:created xsi:type="dcterms:W3CDTF">2006-08-16T00:00:00Z</dcterms:created>
  <dcterms:modified xsi:type="dcterms:W3CDTF">2022-02-21T21:26:53Z</dcterms:modified>
</cp:coreProperties>
</file>